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345" r:id="rId3"/>
    <p:sldId id="365" r:id="rId4"/>
    <p:sldId id="381" r:id="rId5"/>
    <p:sldId id="362" r:id="rId6"/>
    <p:sldId id="360" r:id="rId7"/>
    <p:sldId id="346" r:id="rId8"/>
    <p:sldId id="348" r:id="rId9"/>
    <p:sldId id="359" r:id="rId10"/>
    <p:sldId id="363" r:id="rId11"/>
    <p:sldId id="364" r:id="rId12"/>
    <p:sldId id="349" r:id="rId13"/>
    <p:sldId id="351" r:id="rId14"/>
    <p:sldId id="350" r:id="rId15"/>
    <p:sldId id="352" r:id="rId16"/>
    <p:sldId id="353" r:id="rId17"/>
    <p:sldId id="357" r:id="rId18"/>
    <p:sldId id="354" r:id="rId19"/>
    <p:sldId id="355" r:id="rId20"/>
    <p:sldId id="356" r:id="rId21"/>
    <p:sldId id="361" r:id="rId22"/>
    <p:sldId id="347" r:id="rId23"/>
    <p:sldId id="358" r:id="rId24"/>
    <p:sldId id="371" r:id="rId25"/>
    <p:sldId id="367" r:id="rId26"/>
    <p:sldId id="373" r:id="rId27"/>
    <p:sldId id="297" r:id="rId28"/>
    <p:sldId id="370" r:id="rId29"/>
    <p:sldId id="372" r:id="rId30"/>
    <p:sldId id="369" r:id="rId31"/>
    <p:sldId id="368" r:id="rId32"/>
    <p:sldId id="343" r:id="rId33"/>
    <p:sldId id="298" r:id="rId34"/>
    <p:sldId id="328" r:id="rId35"/>
    <p:sldId id="329" r:id="rId36"/>
    <p:sldId id="305" r:id="rId37"/>
    <p:sldId id="336" r:id="rId38"/>
    <p:sldId id="265" r:id="rId39"/>
    <p:sldId id="379" r:id="rId40"/>
    <p:sldId id="321" r:id="rId41"/>
    <p:sldId id="338" r:id="rId42"/>
    <p:sldId id="333" r:id="rId43"/>
    <p:sldId id="337" r:id="rId44"/>
    <p:sldId id="334" r:id="rId45"/>
    <p:sldId id="281" r:id="rId46"/>
    <p:sldId id="330" r:id="rId47"/>
    <p:sldId id="332" r:id="rId48"/>
    <p:sldId id="282" r:id="rId49"/>
    <p:sldId id="335" r:id="rId50"/>
    <p:sldId id="375" r:id="rId51"/>
    <p:sldId id="376" r:id="rId52"/>
    <p:sldId id="344" r:id="rId53"/>
    <p:sldId id="339" r:id="rId54"/>
    <p:sldId id="340" r:id="rId55"/>
    <p:sldId id="341" r:id="rId56"/>
    <p:sldId id="377" r:id="rId57"/>
    <p:sldId id="378" r:id="rId58"/>
    <p:sldId id="382" r:id="rId59"/>
    <p:sldId id="385" r:id="rId60"/>
    <p:sldId id="383" r:id="rId61"/>
    <p:sldId id="384" r:id="rId62"/>
    <p:sldId id="387" r:id="rId63"/>
    <p:sldId id="386" r:id="rId64"/>
    <p:sldId id="380" r:id="rId65"/>
    <p:sldId id="326" r:id="rId66"/>
    <p:sldId id="317" r:id="rId67"/>
    <p:sldId id="263" r:id="rId6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14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22A64-3551-4B94-AAFE-868B142B29BC}" type="datetimeFigureOut">
              <a:rPr lang="en-GB" smtClean="0"/>
              <a:t>21/07/2017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1D8C2-CCD0-4B8C-AF87-A0324B3F93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652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FEA2F-05DE-4F05-ADAF-0273201FDDBE}" type="datetimeFigureOut">
              <a:rPr lang="en-GB" smtClean="0"/>
              <a:t>21/07/2017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F92C4-5D29-4A9B-A1C9-8C27EFC9FC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34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CF97-A9D8-49FC-B1A6-2A92B372DD40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163D-7524-4FFA-9AD2-7FD80DEB3445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EB9D-8F6B-461E-94CD-C6E78648D979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ACA-E08E-4ABB-925B-3C8DC6A2D55E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CA65-648E-42E7-8452-B782001AA0DA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80B2-E16A-48D0-9F91-46299A179199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DB0B-48E7-49FC-A0AF-503093F78128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F2B3-EB4E-4972-A355-C8275AE7301E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4F0-03AE-4562-AE06-2D8D35DD52E6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7F99-DA1B-4E25-B445-DB19C415E515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4F3C-1FE4-40AA-89F1-1762ECFF8380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A5D7-8D2E-43CF-83C2-26CF086B80A4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AC77-BAC4-4367-8CE5-A05244311CFB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2B80-4F4E-4710-AF5C-C84A196CF5C5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EC96-D94B-437F-B7FF-81E61AA022E7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D35E6-310B-4C77-A569-476B8F02F24D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3A104-410A-4EAD-9C2E-8E6930E5C822}" type="datetime1">
              <a:rPr lang="en-US" smtClean="0"/>
              <a:t>7/21/2017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lexically.net/downloads/GuardianKWDB.zip" TargetMode="External"/><Relationship Id="rId2" Type="http://schemas.openxmlformats.org/officeDocument/2006/relationships/hyperlink" Target="https://nadiainherownworld.wordpress.com/2016/01/21/so-you-think-you-can-pull-yourself-up-by-your-bootstraps-a-physics-proble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14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5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8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9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1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3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4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57" name="Group 15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158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9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0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1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2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3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4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5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6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7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8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9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71" name="Rectangle 1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3" name="Freeform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C63E3-E7AB-47EA-927F-ED28B461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75" y="2012371"/>
            <a:ext cx="4213521" cy="2801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602" y="935646"/>
            <a:ext cx="3181597" cy="3841735"/>
          </a:xfrm>
        </p:spPr>
        <p:txBody>
          <a:bodyPr>
            <a:normAutofit/>
          </a:bodyPr>
          <a:lstStyle/>
          <a:p>
            <a:r>
              <a:rPr lang="en-GB" sz="4000" b="1" dirty="0"/>
              <a:t>News Downloads and </a:t>
            </a:r>
            <a:r>
              <a:rPr lang="en-GB" sz="4000" b="1" dirty="0" err="1"/>
              <a:t>Aboutness</a:t>
            </a:r>
            <a:endParaRPr lang="en-GB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24602" y="4777379"/>
            <a:ext cx="3181598" cy="112628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700"/>
              <a:t>Corpus Linguistics, University of Birmingham</a:t>
            </a:r>
          </a:p>
          <a:p>
            <a:pPr>
              <a:lnSpc>
                <a:spcPct val="80000"/>
              </a:lnSpc>
            </a:pPr>
            <a:r>
              <a:rPr lang="en-GB" sz="700"/>
              <a:t>July 2017</a:t>
            </a:r>
          </a:p>
          <a:p>
            <a:pPr>
              <a:lnSpc>
                <a:spcPct val="80000"/>
              </a:lnSpc>
            </a:pPr>
            <a:r>
              <a:rPr lang="en-GB" sz="700"/>
              <a:t>Mike Scott</a:t>
            </a:r>
          </a:p>
          <a:p>
            <a:pPr>
              <a:lnSpc>
                <a:spcPct val="80000"/>
              </a:lnSpc>
            </a:pPr>
            <a:r>
              <a:rPr lang="en-GB" sz="700"/>
              <a:t>Aston University</a:t>
            </a:r>
          </a:p>
          <a:p>
            <a:pPr>
              <a:lnSpc>
                <a:spcPct val="80000"/>
              </a:lnSpc>
            </a:pPr>
            <a:r>
              <a:rPr lang="en-GB" sz="700"/>
              <a:t>Lexical Analysis Software</a:t>
            </a:r>
          </a:p>
          <a:p>
            <a:pPr>
              <a:lnSpc>
                <a:spcPct val="80000"/>
              </a:lnSpc>
            </a:pPr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13062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1612A-FFAF-435B-B67D-BE4C0693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1: text </a:t>
            </a:r>
            <a:r>
              <a:rPr lang="en-GB" dirty="0" err="1"/>
              <a:t>aboutness</a:t>
            </a:r>
            <a:r>
              <a:rPr lang="en-GB" dirty="0"/>
              <a:t> and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9E605-6B09-4C8D-96C1-5B7537CA9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760" y="3857897"/>
            <a:ext cx="3618230" cy="1863634"/>
          </a:xfrm>
        </p:spPr>
        <p:txBody>
          <a:bodyPr/>
          <a:lstStyle/>
          <a:p>
            <a:r>
              <a:rPr lang="en-GB" dirty="0"/>
              <a:t>sub-fields within fields</a:t>
            </a:r>
          </a:p>
          <a:p>
            <a:r>
              <a:rPr lang="en-GB" dirty="0"/>
              <a:t>fields relate to each other</a:t>
            </a:r>
          </a:p>
          <a:p>
            <a:r>
              <a:rPr lang="en-GB" dirty="0"/>
              <a:t>find bridges between fields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49338-8196-473B-AE55-E063996B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F50F8-0436-4014-BB7C-38A251477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442" y="2587409"/>
            <a:ext cx="56292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0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F220-48B7-4880-9FB2-844E7D38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 2: research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9308A-FE9D-42D3-AD2F-7282402B7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2463800"/>
            <a:ext cx="5449888" cy="1892300"/>
          </a:xfrm>
        </p:spPr>
        <p:txBody>
          <a:bodyPr>
            <a:normAutofit/>
          </a:bodyPr>
          <a:lstStyle/>
          <a:p>
            <a:r>
              <a:rPr lang="en-GB" sz="2400" dirty="0"/>
              <a:t>the good</a:t>
            </a:r>
          </a:p>
          <a:p>
            <a:r>
              <a:rPr lang="en-GB" sz="2400" dirty="0"/>
              <a:t>the ideal</a:t>
            </a:r>
          </a:p>
          <a:p>
            <a:r>
              <a:rPr lang="en-GB" sz="2400" dirty="0"/>
              <a:t>the inefficient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ABF39-3179-43BF-B081-31B00072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3129A-855E-4D59-AABA-5D10BC02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046" y="1905000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BBB3D-40F9-4233-B2CE-708B36BB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868" y="245848"/>
            <a:ext cx="4702632" cy="745312"/>
          </a:xfrm>
        </p:spPr>
        <p:txBody>
          <a:bodyPr/>
          <a:lstStyle/>
          <a:p>
            <a:r>
              <a:rPr lang="en-GB" dirty="0"/>
              <a:t>Research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95F35-E2D6-480E-87AC-585FCA6D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FA0CF-F9F2-48E5-AA71-496C81C7525E}"/>
              </a:ext>
            </a:extLst>
          </p:cNvPr>
          <p:cNvSpPr txBox="1"/>
          <p:nvPr/>
        </p:nvSpPr>
        <p:spPr>
          <a:xfrm>
            <a:off x="4351047" y="1786791"/>
            <a:ext cx="2464905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starting idea, hypothesis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B9DBAA-3E5B-4C92-943C-8E4761A6B362}"/>
              </a:ext>
            </a:extLst>
          </p:cNvPr>
          <p:cNvSpPr txBox="1"/>
          <p:nvPr/>
        </p:nvSpPr>
        <p:spPr>
          <a:xfrm>
            <a:off x="7049329" y="3128253"/>
            <a:ext cx="147237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write it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9D9BB9-5F4D-4743-801E-5673F036293D}"/>
              </a:ext>
            </a:extLst>
          </p:cNvPr>
          <p:cNvSpPr txBox="1"/>
          <p:nvPr/>
        </p:nvSpPr>
        <p:spPr>
          <a:xfrm>
            <a:off x="2405943" y="2979608"/>
            <a:ext cx="175034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collect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8628B-98C8-4679-8AF8-D896417369C3}"/>
              </a:ext>
            </a:extLst>
          </p:cNvPr>
          <p:cNvSpPr txBox="1"/>
          <p:nvPr/>
        </p:nvSpPr>
        <p:spPr>
          <a:xfrm>
            <a:off x="6590196" y="4562047"/>
            <a:ext cx="314573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interpret what it shows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841F0-0E7F-4C56-AE71-AA9A14BE2436}"/>
              </a:ext>
            </a:extLst>
          </p:cNvPr>
          <p:cNvSpPr txBox="1"/>
          <p:nvPr/>
        </p:nvSpPr>
        <p:spPr>
          <a:xfrm>
            <a:off x="3633902" y="5337388"/>
            <a:ext cx="2492468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overview of what was found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D25AF-86DD-4F25-8932-5396AA10FF7E}"/>
              </a:ext>
            </a:extLst>
          </p:cNvPr>
          <p:cNvSpPr txBox="1"/>
          <p:nvPr/>
        </p:nvSpPr>
        <p:spPr>
          <a:xfrm>
            <a:off x="2151389" y="4100382"/>
            <a:ext cx="200489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process the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F5F98-C738-4D8D-9677-E3E7DF292425}"/>
              </a:ext>
            </a:extLst>
          </p:cNvPr>
          <p:cNvSpPr txBox="1"/>
          <p:nvPr/>
        </p:nvSpPr>
        <p:spPr>
          <a:xfrm>
            <a:off x="8408227" y="1786791"/>
            <a:ext cx="1301201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publish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982065-EB97-4994-B2C1-3EC9462D2CA4}"/>
              </a:ext>
            </a:extLst>
          </p:cNvPr>
          <p:cNvSpPr txBox="1"/>
          <p:nvPr/>
        </p:nvSpPr>
        <p:spPr>
          <a:xfrm>
            <a:off x="1480783" y="1251561"/>
            <a:ext cx="2255079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interest in a topic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296753B-818F-41DC-927B-B5AB735BFE77}"/>
              </a:ext>
            </a:extLst>
          </p:cNvPr>
          <p:cNvSpPr/>
          <p:nvPr/>
        </p:nvSpPr>
        <p:spPr>
          <a:xfrm rot="1213180">
            <a:off x="3491566" y="1700331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127D9C6-40CB-4AAE-A632-11F7D31644AE}"/>
              </a:ext>
            </a:extLst>
          </p:cNvPr>
          <p:cNvSpPr/>
          <p:nvPr/>
        </p:nvSpPr>
        <p:spPr>
          <a:xfrm rot="8648902">
            <a:off x="4241771" y="2575776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74725DE-E8FF-498D-9FE7-8C12075C664A}"/>
              </a:ext>
            </a:extLst>
          </p:cNvPr>
          <p:cNvSpPr/>
          <p:nvPr/>
        </p:nvSpPr>
        <p:spPr>
          <a:xfrm rot="5400000">
            <a:off x="3043077" y="3503342"/>
            <a:ext cx="487646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5ABF502-EFCC-42C4-A2C4-158A4AB60058}"/>
              </a:ext>
            </a:extLst>
          </p:cNvPr>
          <p:cNvSpPr/>
          <p:nvPr/>
        </p:nvSpPr>
        <p:spPr>
          <a:xfrm rot="2441318">
            <a:off x="2922403" y="4913646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CE7A453-D442-4B7E-B80F-CE9CCBC9D582}"/>
              </a:ext>
            </a:extLst>
          </p:cNvPr>
          <p:cNvSpPr/>
          <p:nvPr/>
        </p:nvSpPr>
        <p:spPr>
          <a:xfrm rot="16200000">
            <a:off x="7358449" y="3747166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EF6B65B-3D6F-421C-AB36-C7A8155B68CE}"/>
              </a:ext>
            </a:extLst>
          </p:cNvPr>
          <p:cNvSpPr/>
          <p:nvPr/>
        </p:nvSpPr>
        <p:spPr>
          <a:xfrm rot="19165921">
            <a:off x="6608093" y="5157451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18D4003-6515-4B80-BACC-ABCAF78C0589}"/>
              </a:ext>
            </a:extLst>
          </p:cNvPr>
          <p:cNvSpPr/>
          <p:nvPr/>
        </p:nvSpPr>
        <p:spPr>
          <a:xfrm rot="18547980">
            <a:off x="8094820" y="2382386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70831D9-D3E3-4E9D-A50D-701F150C2E76}"/>
              </a:ext>
            </a:extLst>
          </p:cNvPr>
          <p:cNvSpPr/>
          <p:nvPr/>
        </p:nvSpPr>
        <p:spPr>
          <a:xfrm rot="18547980">
            <a:off x="9030752" y="1065884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88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CA11-80AC-45CB-ABAF-75199B7E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31495-B7C6-4C49-96F4-88F6E6175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2579688" cy="3777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88000-7D87-4B29-80D1-845E2DC9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332C9-5359-4C01-9D95-D0A1D85DD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622" y="1603061"/>
            <a:ext cx="6029325" cy="483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039687-CC57-4CFF-B72E-8E245F75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655" y="2672638"/>
            <a:ext cx="19447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26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BBB3D-40F9-4233-B2CE-708B36BB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868" y="245848"/>
            <a:ext cx="4702632" cy="745312"/>
          </a:xfrm>
        </p:spPr>
        <p:txBody>
          <a:bodyPr>
            <a:normAutofit/>
          </a:bodyPr>
          <a:lstStyle/>
          <a:p>
            <a:r>
              <a:rPr lang="en-GB" dirty="0"/>
              <a:t>Real-world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95F35-E2D6-480E-87AC-585FCA6D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FA0CF-F9F2-48E5-AA71-496C81C7525E}"/>
              </a:ext>
            </a:extLst>
          </p:cNvPr>
          <p:cNvSpPr txBox="1"/>
          <p:nvPr/>
        </p:nvSpPr>
        <p:spPr>
          <a:xfrm>
            <a:off x="4351047" y="1786791"/>
            <a:ext cx="2464905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starting idea, hypothesis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B9DBAA-3E5B-4C92-943C-8E4761A6B362}"/>
              </a:ext>
            </a:extLst>
          </p:cNvPr>
          <p:cNvSpPr txBox="1"/>
          <p:nvPr/>
        </p:nvSpPr>
        <p:spPr>
          <a:xfrm>
            <a:off x="7049329" y="3128253"/>
            <a:ext cx="147237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write it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9D9BB9-5F4D-4743-801E-5673F036293D}"/>
              </a:ext>
            </a:extLst>
          </p:cNvPr>
          <p:cNvSpPr txBox="1"/>
          <p:nvPr/>
        </p:nvSpPr>
        <p:spPr>
          <a:xfrm>
            <a:off x="2405943" y="2979608"/>
            <a:ext cx="175034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collect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8628B-98C8-4679-8AF8-D896417369C3}"/>
              </a:ext>
            </a:extLst>
          </p:cNvPr>
          <p:cNvSpPr txBox="1"/>
          <p:nvPr/>
        </p:nvSpPr>
        <p:spPr>
          <a:xfrm>
            <a:off x="6590196" y="4562047"/>
            <a:ext cx="314573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interpret what it shows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841F0-0E7F-4C56-AE71-AA9A14BE2436}"/>
              </a:ext>
            </a:extLst>
          </p:cNvPr>
          <p:cNvSpPr txBox="1"/>
          <p:nvPr/>
        </p:nvSpPr>
        <p:spPr>
          <a:xfrm>
            <a:off x="3633902" y="5337388"/>
            <a:ext cx="2492468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overview of what was found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D25AF-86DD-4F25-8932-5396AA10FF7E}"/>
              </a:ext>
            </a:extLst>
          </p:cNvPr>
          <p:cNvSpPr txBox="1"/>
          <p:nvPr/>
        </p:nvSpPr>
        <p:spPr>
          <a:xfrm>
            <a:off x="2151389" y="4100382"/>
            <a:ext cx="200489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process the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F5F98-C738-4D8D-9677-E3E7DF292425}"/>
              </a:ext>
            </a:extLst>
          </p:cNvPr>
          <p:cNvSpPr txBox="1"/>
          <p:nvPr/>
        </p:nvSpPr>
        <p:spPr>
          <a:xfrm>
            <a:off x="8408227" y="1786791"/>
            <a:ext cx="1301201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publish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982065-EB97-4994-B2C1-3EC9462D2CA4}"/>
              </a:ext>
            </a:extLst>
          </p:cNvPr>
          <p:cNvSpPr txBox="1"/>
          <p:nvPr/>
        </p:nvSpPr>
        <p:spPr>
          <a:xfrm>
            <a:off x="1480783" y="1251561"/>
            <a:ext cx="2255079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interest in a topic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296753B-818F-41DC-927B-B5AB735BFE77}"/>
              </a:ext>
            </a:extLst>
          </p:cNvPr>
          <p:cNvSpPr/>
          <p:nvPr/>
        </p:nvSpPr>
        <p:spPr>
          <a:xfrm rot="1213180">
            <a:off x="3491566" y="1700331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127D9C6-40CB-4AAE-A632-11F7D31644AE}"/>
              </a:ext>
            </a:extLst>
          </p:cNvPr>
          <p:cNvSpPr/>
          <p:nvPr/>
        </p:nvSpPr>
        <p:spPr>
          <a:xfrm rot="8648902">
            <a:off x="4241771" y="2575776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74725DE-E8FF-498D-9FE7-8C12075C664A}"/>
              </a:ext>
            </a:extLst>
          </p:cNvPr>
          <p:cNvSpPr/>
          <p:nvPr/>
        </p:nvSpPr>
        <p:spPr>
          <a:xfrm rot="5400000">
            <a:off x="3043077" y="3503342"/>
            <a:ext cx="487646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5ABF502-EFCC-42C4-A2C4-158A4AB60058}"/>
              </a:ext>
            </a:extLst>
          </p:cNvPr>
          <p:cNvSpPr/>
          <p:nvPr/>
        </p:nvSpPr>
        <p:spPr>
          <a:xfrm rot="2441318">
            <a:off x="2922403" y="4913646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CE7A453-D442-4B7E-B80F-CE9CCBC9D582}"/>
              </a:ext>
            </a:extLst>
          </p:cNvPr>
          <p:cNvSpPr/>
          <p:nvPr/>
        </p:nvSpPr>
        <p:spPr>
          <a:xfrm rot="16200000">
            <a:off x="7358449" y="3747166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EF6B65B-3D6F-421C-AB36-C7A8155B68CE}"/>
              </a:ext>
            </a:extLst>
          </p:cNvPr>
          <p:cNvSpPr/>
          <p:nvPr/>
        </p:nvSpPr>
        <p:spPr>
          <a:xfrm rot="19165921">
            <a:off x="6608093" y="5157451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18D4003-6515-4B80-BACC-ABCAF78C0589}"/>
              </a:ext>
            </a:extLst>
          </p:cNvPr>
          <p:cNvSpPr/>
          <p:nvPr/>
        </p:nvSpPr>
        <p:spPr>
          <a:xfrm rot="18547980">
            <a:off x="8094820" y="2382386"/>
            <a:ext cx="626814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0AF11AA7-8C3A-4497-883A-0D07842F1526}"/>
              </a:ext>
            </a:extLst>
          </p:cNvPr>
          <p:cNvSpPr/>
          <p:nvPr/>
        </p:nvSpPr>
        <p:spPr>
          <a:xfrm rot="16200000">
            <a:off x="4048748" y="3369734"/>
            <a:ext cx="1216152" cy="731520"/>
          </a:xfrm>
          <a:prstGeom prst="curved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40F9B14-4F51-4ADD-9564-E462A064683C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5023213">
            <a:off x="4262423" y="3632434"/>
            <a:ext cx="2166938" cy="806450"/>
          </a:xfrm>
          <a:prstGeom prst="curved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27" name="Arrow: Curved Up 26">
            <a:extLst>
              <a:ext uri="{FF2B5EF4-FFF2-40B4-BE49-F238E27FC236}">
                <a16:creationId xmlns:a16="http://schemas.microsoft.com/office/drawing/2014/main" id="{FBE23211-EDB5-40D5-B8EF-6BF43B38C2A0}"/>
              </a:ext>
            </a:extLst>
          </p:cNvPr>
          <p:cNvSpPr/>
          <p:nvPr/>
        </p:nvSpPr>
        <p:spPr>
          <a:xfrm rot="11622842">
            <a:off x="3920745" y="3650356"/>
            <a:ext cx="2953511" cy="753725"/>
          </a:xfrm>
          <a:prstGeom prst="curved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0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 animBg="1"/>
      <p:bldP spid="26" grpId="0" build="p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C5808-F5C3-4751-8EC3-4395AA742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numerous returns to earlier stages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5A3C2-9049-4D26-AC5A-371CD23A9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087" y="2239067"/>
            <a:ext cx="3825263" cy="2241448"/>
          </a:xfrm>
        </p:spPr>
        <p:txBody>
          <a:bodyPr>
            <a:normAutofit/>
          </a:bodyPr>
          <a:lstStyle/>
          <a:p>
            <a:r>
              <a:rPr lang="en-GB" sz="2400" dirty="0"/>
              <a:t>errors</a:t>
            </a:r>
          </a:p>
          <a:p>
            <a:r>
              <a:rPr lang="en-GB" sz="2400" dirty="0"/>
              <a:t>data cleaning</a:t>
            </a:r>
          </a:p>
          <a:p>
            <a:r>
              <a:rPr lang="en-GB" sz="2400" dirty="0"/>
              <a:t>add or remove data</a:t>
            </a:r>
          </a:p>
          <a:p>
            <a:r>
              <a:rPr lang="en-GB" sz="2400" dirty="0"/>
              <a:t>chase up leads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30BFE-F1A3-4D63-9711-EB4B7E99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29289-408B-4AFF-885E-63DC7584E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41093">
            <a:off x="7558975" y="2393244"/>
            <a:ext cx="2816596" cy="1207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3D7115-FB5E-4C42-823C-E6180088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261" y="2958120"/>
            <a:ext cx="2816596" cy="1207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9115C-2DD8-4280-AC12-6689551A7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466684">
            <a:off x="8649892" y="4556878"/>
            <a:ext cx="2816596" cy="120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D01AD7-9B09-42B7-87AD-D6C835A4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717" y="4165233"/>
            <a:ext cx="1923879" cy="824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2253F-0FF0-4F29-A656-6C8176E00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21463">
            <a:off x="8640964" y="2349495"/>
            <a:ext cx="2816596" cy="1207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EDB904-9CFD-4906-A35F-F22D7D216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02885">
            <a:off x="6081106" y="4853924"/>
            <a:ext cx="281659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91ACD-1087-41AB-96A0-CD2C60B8A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thinking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63E17-4733-4DCD-80B6-F8594BF6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2389188" cy="3777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DC57D-2443-478C-B5A7-2B69F026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BB64E-44CA-4EA2-B3A5-5D58798F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150" y="1957527"/>
            <a:ext cx="2796462" cy="4316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111645-213F-4367-B0D6-49CDACC1A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023" y="3530605"/>
            <a:ext cx="16668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01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AB39-0C88-40BB-90DC-88CACADA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very simple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77AD3-ABD6-4EC1-9467-FC834B29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7112" y="2374792"/>
            <a:ext cx="2732088" cy="3149600"/>
          </a:xfrm>
        </p:spPr>
        <p:txBody>
          <a:bodyPr>
            <a:normAutofit/>
          </a:bodyPr>
          <a:lstStyle/>
          <a:p>
            <a:r>
              <a:rPr lang="en-GB" sz="2000" dirty="0"/>
              <a:t>one button</a:t>
            </a:r>
          </a:p>
          <a:p>
            <a:r>
              <a:rPr lang="en-GB" sz="2000" dirty="0"/>
              <a:t>one number input window</a:t>
            </a:r>
          </a:p>
          <a:p>
            <a:r>
              <a:rPr lang="en-GB" sz="2000" dirty="0"/>
              <a:t>one memo for writing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77965-E217-4D1D-BAE1-B5702BD5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38252-5B50-4939-AD8C-A0AFC644E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343" y="1803292"/>
            <a:ext cx="4047619" cy="329523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A536271-4129-4F4C-9A7D-1C090F77E656}"/>
              </a:ext>
            </a:extLst>
          </p:cNvPr>
          <p:cNvSpPr/>
          <p:nvPr/>
        </p:nvSpPr>
        <p:spPr>
          <a:xfrm rot="16647630">
            <a:off x="9544862" y="3209665"/>
            <a:ext cx="471863" cy="25764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8707123-2E13-4369-AFA6-021AC3F63502}"/>
              </a:ext>
            </a:extLst>
          </p:cNvPr>
          <p:cNvSpPr/>
          <p:nvPr/>
        </p:nvSpPr>
        <p:spPr>
          <a:xfrm rot="18758571">
            <a:off x="8687687" y="2613461"/>
            <a:ext cx="471863" cy="25764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B2C61DD-A5B6-4084-84D8-B7A6AAC0E3DE}"/>
              </a:ext>
            </a:extLst>
          </p:cNvPr>
          <p:cNvSpPr/>
          <p:nvPr/>
        </p:nvSpPr>
        <p:spPr>
          <a:xfrm rot="11950336">
            <a:off x="8906399" y="4075076"/>
            <a:ext cx="471863" cy="25764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2DB7-B43B-4B49-9A9B-774D652E0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525" y="1422400"/>
            <a:ext cx="9967375" cy="49911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function TForm1.AddNeighbourNumber(n : integer): integer;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Memo1.Lines.Add(Format(‘adding %d',[n]));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n=0 then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Result := 0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Result := n + </a:t>
            </a:r>
            <a:r>
              <a:rPr lang="en-GB" sz="2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AddNeighbourNumber</a:t>
            </a: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(n-1);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end;</a:t>
            </a:r>
          </a:p>
          <a:p>
            <a:pPr marL="0" indent="0">
              <a:buNone/>
            </a:pPr>
            <a:endParaRPr lang="en-GB" sz="2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procedure TForm1.Button1Click(Sender: </a:t>
            </a:r>
            <a:r>
              <a:rPr lang="en-GB" sz="2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TObject</a:t>
            </a: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GB" sz="2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 n : integer;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Memo1.Clear;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n := AdvSpinEdit1.Value;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Label1.Caption := Format('Total of the numbers 1 to %d is %d',[</a:t>
            </a:r>
            <a:r>
              <a:rPr lang="en-GB" sz="2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n,AddNeighbourNumber</a:t>
            </a: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(n)]);</a:t>
            </a:r>
          </a:p>
          <a:p>
            <a:pPr marL="0" indent="0">
              <a:buNone/>
            </a:pPr>
            <a:r>
              <a:rPr lang="en-GB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end;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2426B-804F-4CBE-A6CE-A705CAC8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35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7B88-1D62-4AE4-A41B-A6641402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C6235-91FF-45FB-8E32-466EA7AE5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2681288" cy="3777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5C55F-15B1-4882-B085-8E9D3C77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CFDCD-D181-450E-B52E-C0173053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03" y="696821"/>
            <a:ext cx="7243509" cy="589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82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FA20-3068-4628-BB58-35AB2303F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4607975" cy="1280890"/>
          </a:xfrm>
        </p:spPr>
        <p:txBody>
          <a:bodyPr/>
          <a:lstStyle/>
          <a:p>
            <a:r>
              <a:rPr lang="en-GB" dirty="0"/>
              <a:t>The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0366C-8C61-47F8-8E9D-67294C8E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904" y="2077287"/>
            <a:ext cx="3455988" cy="2738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Checking &amp; filtering </a:t>
            </a:r>
            <a:r>
              <a:rPr lang="en-GB" sz="2800" dirty="0" err="1"/>
              <a:t>aboutness</a:t>
            </a:r>
            <a:r>
              <a:rPr lang="en-GB" sz="2800" dirty="0"/>
              <a:t> in news texts from agencies like these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28C1-4BB1-4439-95A3-45332674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148FD-0E61-489C-B17F-2908268AA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388" y="1547857"/>
            <a:ext cx="2333333" cy="714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44E7AA-D254-425A-9F01-8D4ACB7D7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102" y="2803625"/>
            <a:ext cx="2047619" cy="87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500712-E23A-4E04-BD0F-75045F395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11" y="4209804"/>
            <a:ext cx="1523810" cy="771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B5DA9F-92DB-479F-A982-1CB230328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864" y="5511222"/>
            <a:ext cx="2342857" cy="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090B6F-BABA-4A98-BCC5-9BD9B2A7C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279" y="5701698"/>
            <a:ext cx="4095238" cy="609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0330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9300B-2852-44F8-B251-5EA9C519A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579" y="1152907"/>
            <a:ext cx="10677221" cy="5197981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AddNeighbourNumber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(n : integer): integer;</a:t>
            </a:r>
          </a:p>
          <a:p>
            <a:pPr marL="0" indent="0">
              <a:buNone/>
            </a:pP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marL="0" indent="0">
              <a:buNone/>
            </a:pP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Memo1.Lines.Add(Format(‘adding %d',[n]));</a:t>
            </a:r>
          </a:p>
          <a:p>
            <a:pPr marL="0" indent="0">
              <a:buNone/>
            </a:pP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n=0 then</a:t>
            </a:r>
          </a:p>
          <a:p>
            <a:pPr marL="0" indent="0">
              <a:buNone/>
            </a:pP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Result := 0</a:t>
            </a:r>
          </a:p>
          <a:p>
            <a:pPr marL="0" indent="0">
              <a:buNone/>
            </a:pP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pPr marL="0" indent="0">
              <a:buNone/>
            </a:pP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Result := n +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AddNeighbourNumber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(n-1);</a:t>
            </a:r>
          </a:p>
          <a:p>
            <a:pPr marL="0" indent="0">
              <a:buNone/>
            </a:pP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end;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22AEC-1405-481C-B7AF-ADE00789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31A07-89A0-45F3-B658-E8FA320FE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28832">
            <a:off x="8534960" y="616495"/>
            <a:ext cx="3265835" cy="347208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36CBA15-FCEB-49EC-B619-225798185B7B}"/>
              </a:ext>
            </a:extLst>
          </p:cNvPr>
          <p:cNvSpPr/>
          <p:nvPr/>
        </p:nvSpPr>
        <p:spPr>
          <a:xfrm rot="5400000">
            <a:off x="2522377" y="1698056"/>
            <a:ext cx="487646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F1AF48B-49C5-4CD4-87F8-66AE9388DF1D}"/>
              </a:ext>
            </a:extLst>
          </p:cNvPr>
          <p:cNvSpPr/>
          <p:nvPr/>
        </p:nvSpPr>
        <p:spPr>
          <a:xfrm rot="5400000">
            <a:off x="2522377" y="3678220"/>
            <a:ext cx="487646" cy="431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4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2E7CB-8541-4BE2-9DEF-3749016EB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fractals involve recursion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A257D-7F96-405D-BF87-4ACB6647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EABDA5-53A1-438E-B4B9-F8C1F2DED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2732088" cy="377762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CCAF4D-76DB-4C57-BDE5-74C3A0B67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466" y="1545911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83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B1420-F7EA-4B12-BE8D-D6564F0B7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1881188" cy="3777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4A76F-28D2-4687-8F5D-7D77AC40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760D2-F2BF-4420-AD7B-93194E454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174" y="787782"/>
            <a:ext cx="6948919" cy="5559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310E01-9D23-4F38-B72B-9CC9B0AEB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515" y="527041"/>
            <a:ext cx="4565650" cy="6080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8443F77-2E18-44B7-B0E5-D43E5CA6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584669-58CF-488F-8A8F-1B03FDAC9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236" y="984885"/>
            <a:ext cx="5164926" cy="5164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96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60BC-8FC5-408A-87CF-C25159CC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... there’s a much quicker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8C87A-F576-4F93-9CFB-DFDA5D1CB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518" y="1381155"/>
            <a:ext cx="8116888" cy="4140200"/>
          </a:xfrm>
        </p:spPr>
        <p:txBody>
          <a:bodyPr>
            <a:normAutofit/>
          </a:bodyPr>
          <a:lstStyle/>
          <a:p>
            <a:r>
              <a:rPr lang="en-GB" sz="2400" dirty="0"/>
              <a:t>Add numbers from 1 to 1 thousand?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Notice that  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r>
              <a:rPr lang="en-GB" sz="2400" dirty="0"/>
              <a:t>adding top number to bottom number</a:t>
            </a:r>
          </a:p>
          <a:p>
            <a:endParaRPr lang="en-GB" sz="2400" dirty="0"/>
          </a:p>
          <a:p>
            <a:r>
              <a:rPr lang="en-GB" sz="2400" dirty="0"/>
              <a:t>is the same for each pair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6A323-4AF8-4DC1-878E-62455D5B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FE339-4B07-4A39-9104-7C9E4D4C71F3}"/>
              </a:ext>
            </a:extLst>
          </p:cNvPr>
          <p:cNvSpPr txBox="1"/>
          <p:nvPr/>
        </p:nvSpPr>
        <p:spPr>
          <a:xfrm>
            <a:off x="8528844" y="3674515"/>
            <a:ext cx="259635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1 + 1000 = 1001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E3720-6686-4184-838C-D1D50815199E}"/>
              </a:ext>
            </a:extLst>
          </p:cNvPr>
          <p:cNvSpPr txBox="1"/>
          <p:nvPr/>
        </p:nvSpPr>
        <p:spPr>
          <a:xfrm>
            <a:off x="3187700" y="1982270"/>
            <a:ext cx="5765801" cy="4075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do 1000 additions? 1 +2 + 3+ 4 + 5 + 6 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DB218D-0648-4BBB-B6C1-42B552B9C89E}"/>
              </a:ext>
            </a:extLst>
          </p:cNvPr>
          <p:cNvSpPr txBox="1"/>
          <p:nvPr/>
        </p:nvSpPr>
        <p:spPr>
          <a:xfrm>
            <a:off x="8528844" y="4151895"/>
            <a:ext cx="259635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2 + 999 = 1001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7EFDF-4D1D-44E8-BDAB-F21452844F2E}"/>
              </a:ext>
            </a:extLst>
          </p:cNvPr>
          <p:cNvSpPr txBox="1"/>
          <p:nvPr/>
        </p:nvSpPr>
        <p:spPr>
          <a:xfrm>
            <a:off x="8528844" y="4681145"/>
            <a:ext cx="259635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3 + 998 = 1001</a:t>
            </a:r>
          </a:p>
        </p:txBody>
      </p:sp>
    </p:spTree>
    <p:extLst>
      <p:ext uri="{BB962C8B-B14F-4D97-AF65-F5344CB8AC3E}">
        <p14:creationId xmlns:p14="http://schemas.microsoft.com/office/powerpoint/2010/main" val="140474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60BC-8FC5-408A-87CF-C25159CC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 iterative, three-step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8C87A-F576-4F93-9CFB-DFDA5D1CB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518" y="1381155"/>
            <a:ext cx="8116888" cy="4140200"/>
          </a:xfrm>
        </p:spPr>
        <p:txBody>
          <a:bodyPr>
            <a:normAutofit/>
          </a:bodyPr>
          <a:lstStyle/>
          <a:p>
            <a:endParaRPr lang="en-GB" sz="2400" dirty="0"/>
          </a:p>
          <a:p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find the number of pairs 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add top number to bottom number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multiply by number of pairs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6A323-4AF8-4DC1-878E-62455D5B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933B06-53F8-4429-8EBD-E0ADE26EDC6D}"/>
              </a:ext>
            </a:extLst>
          </p:cNvPr>
          <p:cNvSpPr txBox="1"/>
          <p:nvPr/>
        </p:nvSpPr>
        <p:spPr>
          <a:xfrm>
            <a:off x="6580981" y="2878168"/>
            <a:ext cx="356870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1 to 1 thousand is 500 pairs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FE339-4B07-4A39-9104-7C9E4D4C71F3}"/>
              </a:ext>
            </a:extLst>
          </p:cNvPr>
          <p:cNvSpPr txBox="1"/>
          <p:nvPr/>
        </p:nvSpPr>
        <p:spPr>
          <a:xfrm>
            <a:off x="8088314" y="3799651"/>
            <a:ext cx="356870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1 + 1000 = 1001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E3108F-D183-47E9-8CB7-8ECB95647F43}"/>
              </a:ext>
            </a:extLst>
          </p:cNvPr>
          <p:cNvSpPr txBox="1"/>
          <p:nvPr/>
        </p:nvSpPr>
        <p:spPr>
          <a:xfrm>
            <a:off x="6809581" y="4785458"/>
            <a:ext cx="3568700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500 * 1001 = </a:t>
            </a:r>
            <a:r>
              <a:rPr lang="en-GB" sz="2800" b="1" dirty="0"/>
              <a:t>500,500</a:t>
            </a:r>
            <a:r>
              <a:rPr lang="en-GB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18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18BB5-55C5-4FFA-8B51-C63CCA97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2: inefficiency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407C2-A53E-4AEA-966E-8EB547832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133600"/>
            <a:ext cx="4569234" cy="3777622"/>
          </a:xfrm>
        </p:spPr>
        <p:txBody>
          <a:bodyPr/>
          <a:lstStyle/>
          <a:p>
            <a:r>
              <a:rPr lang="en-GB" dirty="0"/>
              <a:t>in the real world, one never carries out through the research process in one go</a:t>
            </a:r>
          </a:p>
          <a:p>
            <a:r>
              <a:rPr lang="en-GB" dirty="0"/>
              <a:t>unlikely to find a highly efficient method</a:t>
            </a:r>
          </a:p>
          <a:p>
            <a:r>
              <a:rPr lang="en-GB" dirty="0"/>
              <a:t>because the issues are more complex than maths algorithms</a:t>
            </a:r>
          </a:p>
          <a:p>
            <a:r>
              <a:rPr lang="en-GB" dirty="0"/>
              <a:t>there will be recursion but not like in the maths program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4B990-D5C5-4EA4-843C-A85126CD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EC79C-120B-4290-B58C-274BF0822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447" y="2638696"/>
            <a:ext cx="4910908" cy="36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4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E97B0-4482-470B-9FC1-676774B8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 3: News Download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EC019-E634-451D-9B7C-369CB5AE8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2516188" cy="3777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40282-48E0-43CD-B90F-AAA6EF8A3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F47FE-07FA-40D6-8CAA-778036BE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775" y="2669861"/>
            <a:ext cx="23812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83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225" y="789210"/>
            <a:ext cx="3337975" cy="1280890"/>
          </a:xfrm>
        </p:spPr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920" y="2275840"/>
            <a:ext cx="7371080" cy="2575560"/>
          </a:xfrm>
        </p:spPr>
        <p:txBody>
          <a:bodyPr>
            <a:noAutofit/>
          </a:bodyPr>
          <a:lstStyle/>
          <a:p>
            <a:r>
              <a:rPr lang="en-GB" sz="2400" dirty="0"/>
              <a:t>identify a suitable corpus of climate change articles</a:t>
            </a:r>
            <a:endParaRPr lang="en-GB" sz="2400" i="1" dirty="0"/>
          </a:p>
          <a:p>
            <a:r>
              <a:rPr lang="en-GB" sz="2400" dirty="0"/>
              <a:t>from UK broadsheet press</a:t>
            </a:r>
          </a:p>
          <a:p>
            <a:r>
              <a:rPr lang="en-GB" sz="2400" dirty="0"/>
              <a:t>problem: what counts as a climate change article?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225" y="789210"/>
            <a:ext cx="5509675" cy="1280890"/>
          </a:xfrm>
        </p:spPr>
        <p:txBody>
          <a:bodyPr>
            <a:normAutofit/>
          </a:bodyPr>
          <a:lstStyle/>
          <a:p>
            <a:r>
              <a:rPr lang="en-GB" dirty="0" err="1"/>
              <a:t>Bednarek</a:t>
            </a:r>
            <a:r>
              <a:rPr lang="en-GB" dirty="0"/>
              <a:t> &amp; Caple (2017)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920" y="2275840"/>
            <a:ext cx="7713980" cy="3413760"/>
          </a:xfrm>
        </p:spPr>
        <p:txBody>
          <a:bodyPr>
            <a:noAutofit/>
          </a:bodyPr>
          <a:lstStyle/>
          <a:p>
            <a:r>
              <a:rPr lang="en-GB" sz="2400" dirty="0"/>
              <a:t>Factiva texts on </a:t>
            </a:r>
            <a:r>
              <a:rPr lang="en-GB" sz="2400" b="1" i="1" dirty="0"/>
              <a:t>cycling</a:t>
            </a:r>
          </a:p>
          <a:p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cycling OR cycled OR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bicycl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 OR biking* OR </a:t>
            </a:r>
            <a:r>
              <a:rPr lang="en-GB" sz="2400" dirty="0"/>
              <a:t>… (24 search-terms altogether)</a:t>
            </a:r>
          </a:p>
          <a:p>
            <a:r>
              <a:rPr lang="en-GB" sz="2400" dirty="0"/>
              <a:t>skim read each text to “exclude items unrelated to cycling or where bikes or cycling are only mentioned in passing […] opinion pieces, editorials, letters to the editor” (2017:140)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1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0187-26B3-4152-B0E1-1BBDBA73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Dayrell</a:t>
            </a:r>
            <a:r>
              <a:rPr lang="en-GB" dirty="0"/>
              <a:t> (2015)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EC3F-2EAC-4D0D-BCA4-16024483A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Factiva, texts on Urban Violence </a:t>
            </a:r>
          </a:p>
          <a:p>
            <a:r>
              <a:rPr lang="en-GB" sz="2400" dirty="0"/>
              <a:t>14 search-terms: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Violência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Urbana,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Segurança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pública</a:t>
            </a:r>
            <a:r>
              <a:rPr lang="en-GB" sz="2400" dirty="0"/>
              <a:t> etc. </a:t>
            </a:r>
          </a:p>
          <a:p>
            <a:r>
              <a:rPr lang="en-GB" sz="2400" dirty="0"/>
              <a:t>a further 7 to be </a:t>
            </a:r>
            <a:r>
              <a:rPr lang="en-GB" sz="2400" b="1" i="1" dirty="0"/>
              <a:t>ex</a:t>
            </a:r>
            <a:r>
              <a:rPr lang="en-GB" sz="2400" dirty="0"/>
              <a:t>cluded</a:t>
            </a:r>
          </a:p>
          <a:p>
            <a:r>
              <a:rPr lang="en-GB" sz="2400" dirty="0"/>
              <a:t>“any reference to urban violence is considered relevant, even if urban violence is not the main topic discussed in the text” (2015: 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ABABA-9494-4B94-BB93-5E15CB5A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9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72E9-E4FF-483A-BD7C-DF58A718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 1: </a:t>
            </a:r>
            <a:r>
              <a:rPr lang="en-GB" dirty="0" err="1"/>
              <a:t>Aboutness</a:t>
            </a:r>
            <a:r>
              <a:rPr lang="en-GB" dirty="0"/>
              <a:t> and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19329-D511-4A27-A701-1C7B734DA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76933-C60B-4FFA-97E4-A33AD452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606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D3316-2302-4568-BAFF-1E09074F2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using many </a:t>
            </a:r>
            <a:r>
              <a:rPr lang="en-GB" dirty="0" err="1"/>
              <a:t>many</a:t>
            </a:r>
            <a:r>
              <a:rPr lang="en-GB" dirty="0"/>
              <a:t> thousands of texts….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620BC-B4A3-4249-BCE7-77EBDC5D6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889" y="3351711"/>
            <a:ext cx="4003002" cy="1850571"/>
          </a:xfrm>
        </p:spPr>
        <p:txBody>
          <a:bodyPr/>
          <a:lstStyle/>
          <a:p>
            <a:r>
              <a:rPr lang="en-GB" dirty="0"/>
              <a:t>key words procedures</a:t>
            </a:r>
          </a:p>
          <a:p>
            <a:r>
              <a:rPr lang="en-GB" dirty="0"/>
              <a:t>data mining (Murakami, Thompson, </a:t>
            </a:r>
            <a:r>
              <a:rPr lang="en-GB" dirty="0" err="1"/>
              <a:t>Hunston</a:t>
            </a:r>
            <a:r>
              <a:rPr lang="en-GB" dirty="0"/>
              <a:t> &amp; </a:t>
            </a:r>
            <a:r>
              <a:rPr lang="en-GB" dirty="0" err="1"/>
              <a:t>Vajn</a:t>
            </a:r>
            <a:r>
              <a:rPr lang="en-GB" dirty="0"/>
              <a:t> forthcoming in </a:t>
            </a:r>
            <a:r>
              <a:rPr lang="en-GB" i="1" dirty="0"/>
              <a:t>Corpora</a:t>
            </a:r>
            <a:r>
              <a:rPr lang="en-GB" dirty="0"/>
              <a:t>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CF740-F7A4-4325-948B-2B3901530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ED2B9-18A7-4297-BD0D-FDCF8579A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003" y="1695994"/>
            <a:ext cx="66057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70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EC83-ECD0-4B6A-849E-73F015B2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400" y="752604"/>
            <a:ext cx="8911687" cy="128089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84FEF-EC98-425A-A63A-53D3DD36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580" y="2133600"/>
            <a:ext cx="2790158" cy="3777622"/>
          </a:xfrm>
        </p:spPr>
        <p:txBody>
          <a:bodyPr/>
          <a:lstStyle/>
          <a:p>
            <a:r>
              <a:rPr lang="en-GB" dirty="0"/>
              <a:t>Scott 2002</a:t>
            </a:r>
          </a:p>
          <a:p>
            <a:endParaRPr lang="en-GB" dirty="0"/>
          </a:p>
          <a:p>
            <a:r>
              <a:rPr lang="en-GB" dirty="0"/>
              <a:t>Key words database, using 800,000 Guardian texts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E7982-030E-4F1D-881C-F150E3B8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D4C7D-9011-4E7F-9F28-1189FB4CC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323" y="0"/>
            <a:ext cx="675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33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 so,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00" y="2489200"/>
            <a:ext cx="4406900" cy="2895600"/>
          </a:xfrm>
        </p:spPr>
        <p:txBody>
          <a:bodyPr>
            <a:normAutofit/>
          </a:bodyPr>
          <a:lstStyle/>
          <a:p>
            <a:r>
              <a:rPr lang="en-GB" sz="2400" dirty="0"/>
              <a:t>Hard to ensure the texts in a download corpus are suitable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430" y="4124325"/>
            <a:ext cx="33909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LexisNexis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760" y="1747520"/>
            <a:ext cx="8310880" cy="416370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downloaded and cleaned up, removing duplicates</a:t>
            </a:r>
          </a:p>
          <a:p>
            <a:r>
              <a:rPr lang="en-GB" dirty="0"/>
              <a:t>Download Parser (Scott, 2017) </a:t>
            </a:r>
          </a:p>
          <a:p>
            <a:r>
              <a:rPr lang="en-GB" dirty="0"/>
              <a:t>search terms: </a:t>
            </a:r>
            <a:r>
              <a:rPr lang="en-GB" i="1" dirty="0"/>
              <a:t>global warming, climate change, greenhouse effect</a:t>
            </a:r>
          </a:p>
          <a:p>
            <a:endParaRPr lang="en-GB" dirty="0"/>
          </a:p>
          <a:p>
            <a:pPr lvl="1"/>
            <a:r>
              <a:rPr lang="en-GB" dirty="0"/>
              <a:t>GUARDIAN: (48,633 articles)</a:t>
            </a:r>
          </a:p>
          <a:p>
            <a:pPr lvl="1"/>
            <a:r>
              <a:rPr lang="en-GB" dirty="0"/>
              <a:t>TIMES &amp; SUNDAY TIMES: (23,004)</a:t>
            </a:r>
          </a:p>
          <a:p>
            <a:pPr lvl="1"/>
            <a:r>
              <a:rPr lang="en-GB" dirty="0"/>
              <a:t>DAILY &amp; SUNDAY TELEGRAPH: (25,149)</a:t>
            </a:r>
          </a:p>
          <a:p>
            <a:pPr lvl="1"/>
            <a:r>
              <a:rPr lang="en-GB" dirty="0"/>
              <a:t>INDEPENDENT &amp; INDEPENDENT ON SUNDAY: (18,617)</a:t>
            </a:r>
          </a:p>
          <a:p>
            <a:pPr lvl="1"/>
            <a:r>
              <a:rPr lang="en-GB" dirty="0"/>
              <a:t>OBSERVER: (4,699)</a:t>
            </a:r>
          </a:p>
          <a:p>
            <a:endParaRPr lang="en-GB" dirty="0"/>
          </a:p>
          <a:p>
            <a:r>
              <a:rPr lang="en-GB" b="1" dirty="0"/>
              <a:t>120,102 articles. 128m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127" y="3150249"/>
            <a:ext cx="1160183" cy="505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194" y="3436222"/>
            <a:ext cx="1435099" cy="432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213" y="3868862"/>
            <a:ext cx="1654022" cy="330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707" y="4163788"/>
            <a:ext cx="1296373" cy="382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566" y="4673505"/>
            <a:ext cx="1416282" cy="2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8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20800"/>
            <a:ext cx="3547428" cy="4590422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E6CB7-CB3B-43B0-AA6A-4BD3528BD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891126"/>
            <a:ext cx="9653081" cy="382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6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Headlines traced and marked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2257108" cy="3777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766" y="2700077"/>
            <a:ext cx="7396349" cy="13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duplicate texts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905000"/>
            <a:ext cx="7854198" cy="3769895"/>
          </a:xfrm>
        </p:spPr>
        <p:txBody>
          <a:bodyPr>
            <a:noAutofit/>
          </a:bodyPr>
          <a:lstStyle/>
          <a:p>
            <a:r>
              <a:rPr lang="en-GB" sz="2800" dirty="0"/>
              <a:t>algorithm:</a:t>
            </a:r>
          </a:p>
          <a:p>
            <a:r>
              <a:rPr lang="en-GB" sz="2800" dirty="0"/>
              <a:t>where headlines are identical,</a:t>
            </a:r>
          </a:p>
          <a:p>
            <a:pPr lvl="1"/>
            <a:r>
              <a:rPr lang="en-GB" sz="2400" dirty="0"/>
              <a:t>are texts A and B the same?</a:t>
            </a:r>
          </a:p>
          <a:p>
            <a:pPr lvl="1"/>
            <a:r>
              <a:rPr lang="en-GB" sz="2400" dirty="0"/>
              <a:t>or </a:t>
            </a:r>
          </a:p>
          <a:p>
            <a:pPr lvl="1"/>
            <a:r>
              <a:rPr lang="en-GB" sz="2400" dirty="0"/>
              <a:t>(is the length of text A within 2% of length of B?</a:t>
            </a:r>
          </a:p>
          <a:p>
            <a:pPr lvl="1"/>
            <a:r>
              <a:rPr lang="en-GB" sz="2400" b="1" dirty="0"/>
              <a:t>and</a:t>
            </a:r>
            <a:r>
              <a:rPr lang="en-GB" sz="2400" dirty="0"/>
              <a:t> are the repeated words of closely similar frequency)?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text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3400" y="2387474"/>
            <a:ext cx="4864100" cy="3213226"/>
          </a:xfrm>
        </p:spPr>
        <p:txBody>
          <a:bodyPr>
            <a:normAutofit/>
          </a:bodyPr>
          <a:lstStyle/>
          <a:p>
            <a:r>
              <a:rPr lang="en-GB" sz="2000" dirty="0"/>
              <a:t>letters page, news in brief:</a:t>
            </a:r>
          </a:p>
          <a:p>
            <a:pPr lvl="1"/>
            <a:r>
              <a:rPr lang="en-GB" sz="1800" dirty="0"/>
              <a:t>one article, multiple stories</a:t>
            </a:r>
          </a:p>
          <a:p>
            <a:r>
              <a:rPr lang="en-GB" sz="2000" dirty="0"/>
              <a:t>text which grows:</a:t>
            </a:r>
          </a:p>
          <a:p>
            <a:pPr lvl="1"/>
            <a:r>
              <a:rPr lang="en-GB" sz="1800" dirty="0"/>
              <a:t>timed paragraphs</a:t>
            </a:r>
          </a:p>
          <a:p>
            <a:r>
              <a:rPr lang="en-GB" sz="2000" dirty="0"/>
              <a:t>never-finished text </a:t>
            </a:r>
          </a:p>
          <a:p>
            <a:pPr lvl="1"/>
            <a:r>
              <a:rPr lang="en-GB" sz="1800" dirty="0"/>
              <a:t>grows because of online comments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377E-4E68-4B5D-A9E9-74962B76A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2171700"/>
            <a:ext cx="46291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685" y="565802"/>
            <a:ext cx="8887875" cy="1174210"/>
          </a:xfrm>
        </p:spPr>
        <p:txBody>
          <a:bodyPr>
            <a:normAutofit fontScale="90000"/>
          </a:bodyPr>
          <a:lstStyle/>
          <a:p>
            <a:r>
              <a:rPr lang="en-GB" dirty="0"/>
              <a:t>but are they really about climate change?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0" y="2374900"/>
            <a:ext cx="3985260" cy="3188615"/>
          </a:xfrm>
        </p:spPr>
        <p:txBody>
          <a:bodyPr>
            <a:normAutofit fontScale="85000" lnSpcReduction="20000"/>
          </a:bodyPr>
          <a:lstStyle/>
          <a:p>
            <a:r>
              <a:rPr lang="en-GB" sz="2400" dirty="0"/>
              <a:t>first decide what constitutes a </a:t>
            </a:r>
            <a:r>
              <a:rPr lang="en-GB" sz="2400" i="1" dirty="0"/>
              <a:t>climate change</a:t>
            </a:r>
            <a:r>
              <a:rPr lang="en-GB" sz="2400" dirty="0"/>
              <a:t> text….</a:t>
            </a:r>
          </a:p>
          <a:p>
            <a:r>
              <a:rPr lang="en-GB" sz="2400" dirty="0"/>
              <a:t>is a description of a green energy project a climate change text?</a:t>
            </a:r>
          </a:p>
          <a:p>
            <a:r>
              <a:rPr lang="en-GB" sz="2400" dirty="0"/>
              <a:t>a text on investments in oil?</a:t>
            </a:r>
          </a:p>
          <a:p>
            <a:r>
              <a:rPr lang="en-GB" sz="2400" dirty="0" err="1"/>
              <a:t>Grundmann</a:t>
            </a:r>
            <a:r>
              <a:rPr lang="en-GB" sz="2400" dirty="0"/>
              <a:t>, </a:t>
            </a:r>
            <a:r>
              <a:rPr lang="en-GB" sz="2400" dirty="0" err="1"/>
              <a:t>Kreischer</a:t>
            </a:r>
            <a:r>
              <a:rPr lang="en-GB" sz="2400" dirty="0"/>
              <a:t> and Scott (forthcoming) struggled to agree on what counts as an </a:t>
            </a:r>
            <a:r>
              <a:rPr lang="en-GB" sz="2400" i="1" dirty="0"/>
              <a:t>austerity</a:t>
            </a:r>
            <a:r>
              <a:rPr lang="en-GB" sz="2400" dirty="0"/>
              <a:t> text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348" y="1544432"/>
            <a:ext cx="5594512" cy="29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1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685" y="565802"/>
            <a:ext cx="8887875" cy="1174210"/>
          </a:xfrm>
        </p:spPr>
        <p:txBody>
          <a:bodyPr>
            <a:normAutofit fontScale="90000"/>
          </a:bodyPr>
          <a:lstStyle/>
          <a:p>
            <a:r>
              <a:rPr lang="en-GB" dirty="0"/>
              <a:t>all we have is wording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892" y="4407815"/>
            <a:ext cx="3588068" cy="1549400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assumption: they all contain at least one of the required phrases….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72911-E8F7-4DDE-98A3-E4C23004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109" y="1879599"/>
            <a:ext cx="5129451" cy="36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1E4F-1DD4-4C63-B60A-00BFF8577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Text and </a:t>
            </a:r>
            <a:r>
              <a:rPr lang="en-GB" dirty="0" err="1"/>
              <a:t>Aboutness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4366E-4C80-4631-82D3-B0B906BD0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0612" y="2235200"/>
            <a:ext cx="4510088" cy="3009900"/>
          </a:xfrm>
        </p:spPr>
        <p:txBody>
          <a:bodyPr>
            <a:normAutofit/>
          </a:bodyPr>
          <a:lstStyle/>
          <a:p>
            <a:r>
              <a:rPr lang="en-GB" dirty="0"/>
              <a:t>professional interest in main points since 1970s</a:t>
            </a:r>
          </a:p>
          <a:p>
            <a:r>
              <a:rPr lang="en-GB" dirty="0"/>
              <a:t>gist</a:t>
            </a:r>
          </a:p>
          <a:p>
            <a:r>
              <a:rPr lang="en-GB" dirty="0"/>
              <a:t>repeated words</a:t>
            </a:r>
          </a:p>
          <a:p>
            <a:r>
              <a:rPr lang="en-GB" dirty="0" err="1"/>
              <a:t>Kintsch</a:t>
            </a:r>
            <a:r>
              <a:rPr lang="en-GB" dirty="0"/>
              <a:t> &amp; Van Dijk (1978)</a:t>
            </a:r>
          </a:p>
          <a:p>
            <a:pPr marL="457200" lvl="1" indent="0">
              <a:buNone/>
            </a:pPr>
            <a:r>
              <a:rPr lang="en-GB" dirty="0"/>
              <a:t>coherence graph (1978:379)</a:t>
            </a:r>
          </a:p>
          <a:p>
            <a:pPr marL="457200" lvl="1" indent="0">
              <a:buNone/>
            </a:pPr>
            <a:r>
              <a:rPr lang="en-GB" dirty="0"/>
              <a:t>of linked propositions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4462A-89E8-4C10-A071-DAFE6AA9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C65C2-B9AA-432B-9BCA-F7C17ED58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428" y="1494138"/>
            <a:ext cx="2657143" cy="4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Filter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2236788" cy="3777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BC59C-9028-4F6F-87B5-16537194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593" y="1549400"/>
            <a:ext cx="5455304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41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 of 100 articles randomly selected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0252" y="2011680"/>
            <a:ext cx="2338388" cy="3777622"/>
          </a:xfrm>
        </p:spPr>
        <p:txBody>
          <a:bodyPr/>
          <a:lstStyle/>
          <a:p>
            <a:r>
              <a:rPr lang="en-GB" sz="2000" b="1" dirty="0"/>
              <a:t>500 to 2,000</a:t>
            </a:r>
            <a:r>
              <a:rPr lang="en-GB" sz="2000" dirty="0"/>
              <a:t> words, mostly 600-1200.</a:t>
            </a:r>
          </a:p>
          <a:p>
            <a:endParaRPr lang="en-GB" dirty="0"/>
          </a:p>
          <a:p>
            <a:r>
              <a:rPr lang="en-GB" dirty="0"/>
              <a:t>three outliers </a:t>
            </a:r>
          </a:p>
          <a:p>
            <a:r>
              <a:rPr lang="en-GB" i="1" dirty="0"/>
              <a:t>50 great things to do in America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892" y="2011680"/>
            <a:ext cx="7115108" cy="3651319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1483361" y="5059680"/>
            <a:ext cx="2468880" cy="1426531"/>
          </a:xfrm>
          <a:prstGeom prst="wedgeRectCallout">
            <a:avLst>
              <a:gd name="adj1" fmla="val 145694"/>
              <a:gd name="adj2" fmla="val -1887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rgbClr val="C00000"/>
                </a:solidFill>
              </a:rPr>
              <a:t>1 climate change, at end of text,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below threshold</a:t>
            </a:r>
          </a:p>
        </p:txBody>
      </p:sp>
    </p:spTree>
    <p:extLst>
      <p:ext uri="{BB962C8B-B14F-4D97-AF65-F5344CB8AC3E}">
        <p14:creationId xmlns:p14="http://schemas.microsoft.com/office/powerpoint/2010/main" val="20973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Outlier 2: </a:t>
            </a:r>
            <a:r>
              <a:rPr lang="en-GB" i="1" dirty="0"/>
              <a:t>2010 The year in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535" y="2038544"/>
            <a:ext cx="4757745" cy="562416"/>
          </a:xfrm>
        </p:spPr>
        <p:txBody>
          <a:bodyPr>
            <a:normAutofit/>
          </a:bodyPr>
          <a:lstStyle/>
          <a:p>
            <a:endParaRPr lang="en-GB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20" y="2904811"/>
            <a:ext cx="7799026" cy="27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2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Outlier 3: </a:t>
            </a:r>
            <a:r>
              <a:rPr lang="en-GB" i="1" dirty="0"/>
              <a:t>Radical plots: the politics of gardening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5935028" cy="528320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47" y="2661920"/>
            <a:ext cx="8392042" cy="277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15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345" y="522510"/>
            <a:ext cx="4376835" cy="1631410"/>
          </a:xfrm>
        </p:spPr>
        <p:txBody>
          <a:bodyPr>
            <a:normAutofit fontScale="90000"/>
          </a:bodyPr>
          <a:lstStyle/>
          <a:p>
            <a:r>
              <a:rPr lang="en-GB" dirty="0"/>
              <a:t>LexisNexis’ internal workings are a mystery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2519484"/>
            <a:ext cx="2937828" cy="3777622"/>
          </a:xfrm>
        </p:spPr>
        <p:txBody>
          <a:bodyPr/>
          <a:lstStyle/>
          <a:p>
            <a:r>
              <a:rPr lang="en-GB" i="1" dirty="0"/>
              <a:t>2010 The Year in Review</a:t>
            </a:r>
            <a:r>
              <a:rPr lang="en-GB" dirty="0"/>
              <a:t> contains “warming” but not any of the other terms. It was found in a search on </a:t>
            </a:r>
            <a:r>
              <a:rPr lang="en-GB" i="1" dirty="0"/>
              <a:t>greenhouse effect</a:t>
            </a:r>
            <a:r>
              <a:rPr lang="en-GB" dirty="0"/>
              <a:t>.</a:t>
            </a:r>
          </a:p>
          <a:p>
            <a:r>
              <a:rPr lang="en-GB" dirty="0"/>
              <a:t>These are its key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887" y="522510"/>
            <a:ext cx="3361905" cy="6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80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245" y="512462"/>
            <a:ext cx="5392835" cy="1280890"/>
          </a:xfrm>
        </p:spPr>
        <p:txBody>
          <a:bodyPr>
            <a:normAutofit/>
          </a:bodyPr>
          <a:lstStyle/>
          <a:p>
            <a:r>
              <a:rPr lang="en-GB" dirty="0"/>
              <a:t>which sections of the </a:t>
            </a:r>
            <a:br>
              <a:rPr lang="en-GB" dirty="0"/>
            </a:br>
            <a:r>
              <a:rPr lang="en-GB" dirty="0"/>
              <a:t>broadsheet press?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3088" y="3530235"/>
            <a:ext cx="4106912" cy="2220325"/>
          </a:xfrm>
        </p:spPr>
        <p:txBody>
          <a:bodyPr>
            <a:normAutofit/>
          </a:bodyPr>
          <a:lstStyle/>
          <a:p>
            <a:r>
              <a:rPr lang="en-GB" dirty="0"/>
              <a:t>and</a:t>
            </a:r>
          </a:p>
          <a:p>
            <a:pPr marL="0" indent="0">
              <a:buNone/>
            </a:pPr>
            <a:r>
              <a:rPr lang="en-GB" sz="2000" i="1" dirty="0"/>
              <a:t>blog, culture, global development, guide, health, politics, review, science, supplement, travel, voices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05000"/>
            <a:ext cx="3757353" cy="42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64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5565" y="2277066"/>
            <a:ext cx="5037235" cy="3490690"/>
          </a:xfrm>
        </p:spPr>
        <p:txBody>
          <a:bodyPr>
            <a:normAutofit/>
          </a:bodyPr>
          <a:lstStyle/>
          <a:p>
            <a:r>
              <a:rPr lang="en-GB" dirty="0"/>
              <a:t>UK broadsheets do not use rigorously defined section names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6077268" cy="3777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55300" y="2664411"/>
            <a:ext cx="1076960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news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42400" y="2641600"/>
            <a:ext cx="1391920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home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98610" y="4373627"/>
            <a:ext cx="924560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city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42400" y="1753846"/>
            <a:ext cx="2387600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international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8360" y="3412339"/>
            <a:ext cx="1833880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overseas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1073" y="708734"/>
            <a:ext cx="1682847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editorial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3520" y="708734"/>
            <a:ext cx="1432560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leader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23633" y="5144366"/>
            <a:ext cx="1522730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76855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the headlines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8160" y="1686560"/>
            <a:ext cx="8910320" cy="3454400"/>
          </a:xfrm>
        </p:spPr>
        <p:txBody>
          <a:bodyPr>
            <a:noAutofit/>
          </a:bodyPr>
          <a:lstStyle/>
          <a:p>
            <a:r>
              <a:rPr lang="en-GB" sz="2400" dirty="0"/>
              <a:t>Comment &amp; Analysis: It's a dirty job but someone's got to do it: It blights all our lives.</a:t>
            </a:r>
          </a:p>
          <a:p>
            <a:r>
              <a:rPr lang="en-GB" sz="2400" dirty="0"/>
              <a:t>Saturday Review: Fiction: Hot slots: A story of love, climate change and the share index?</a:t>
            </a:r>
          </a:p>
          <a:p>
            <a:r>
              <a:rPr lang="en-GB" sz="2400" dirty="0"/>
              <a:t>Blair: we must renew Trident</a:t>
            </a:r>
          </a:p>
          <a:p>
            <a:r>
              <a:rPr lang="en-GB" sz="2400" dirty="0"/>
              <a:t>Reply: Face to faith: 'Liberal evangelicals' are now seen as a threat in the way Jesus once was, says Joanna </a:t>
            </a:r>
            <a:r>
              <a:rPr lang="en-GB" sz="2400" dirty="0" err="1"/>
              <a:t>Collicutt</a:t>
            </a:r>
            <a:r>
              <a:rPr lang="en-GB" sz="2400" dirty="0"/>
              <a:t> McGrath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23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the headlines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8160" y="1686560"/>
            <a:ext cx="9164320" cy="3870960"/>
          </a:xfrm>
        </p:spPr>
        <p:txBody>
          <a:bodyPr>
            <a:noAutofit/>
          </a:bodyPr>
          <a:lstStyle/>
          <a:p>
            <a:r>
              <a:rPr lang="en-GB" sz="2400" dirty="0"/>
              <a:t>Is </a:t>
            </a:r>
            <a:r>
              <a:rPr lang="en-GB" sz="2400" dirty="0" err="1"/>
              <a:t>Decc's</a:t>
            </a:r>
            <a:r>
              <a:rPr lang="en-GB" sz="2400" dirty="0"/>
              <a:t> collaborative manifesto for Copenhagen web democracy in action?</a:t>
            </a:r>
          </a:p>
          <a:p>
            <a:r>
              <a:rPr lang="en-GB" sz="2400" dirty="0"/>
              <a:t>The Guide: film choice: Your daily pick of the movies on TV this week, reviewed by Paul </a:t>
            </a:r>
            <a:r>
              <a:rPr lang="en-GB" sz="2400" dirty="0" err="1"/>
              <a:t>Howlett</a:t>
            </a:r>
            <a:endParaRPr lang="en-GB" sz="2400" dirty="0"/>
          </a:p>
          <a:p>
            <a:r>
              <a:rPr lang="en-GB" sz="2400" dirty="0"/>
              <a:t>Copenhagen climate failure blamed on 'Danish text'</a:t>
            </a:r>
          </a:p>
          <a:p>
            <a:r>
              <a:rPr lang="en-GB" sz="2400" dirty="0"/>
              <a:t>World briefing A global crisis - and it's getting worse</a:t>
            </a:r>
          </a:p>
          <a:p>
            <a:r>
              <a:rPr lang="en-GB" sz="2400" dirty="0"/>
              <a:t>It's time to talk honestly about fracking</a:t>
            </a:r>
          </a:p>
          <a:p>
            <a:r>
              <a:rPr lang="en-GB" sz="2400" dirty="0"/>
              <a:t>Carbon emissions trading system 'seriously flawed'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2153920" y="2570480"/>
            <a:ext cx="8971280" cy="8229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/>
          <p:cNvSpPr/>
          <p:nvPr/>
        </p:nvSpPr>
        <p:spPr>
          <a:xfrm>
            <a:off x="7538720" y="1544320"/>
            <a:ext cx="2245360" cy="7315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/>
          <p:cNvSpPr/>
          <p:nvPr/>
        </p:nvSpPr>
        <p:spPr>
          <a:xfrm>
            <a:off x="6614160" y="4358640"/>
            <a:ext cx="1391920" cy="50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69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headlines are clear and useful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052" y="1452880"/>
            <a:ext cx="3903028" cy="2174240"/>
          </a:xfrm>
        </p:spPr>
        <p:txBody>
          <a:bodyPr/>
          <a:lstStyle/>
          <a:p>
            <a:r>
              <a:rPr lang="en-GB" dirty="0"/>
              <a:t>but some are cryptic</a:t>
            </a:r>
          </a:p>
          <a:p>
            <a:r>
              <a:rPr lang="en-GB" i="1" dirty="0"/>
              <a:t>MUST TRY HARDER: the Labour government started well enough</a:t>
            </a:r>
          </a:p>
          <a:p>
            <a:r>
              <a:rPr lang="en-GB" i="1" dirty="0"/>
              <a:t>-- about transport policy</a:t>
            </a:r>
          </a:p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40" y="3241496"/>
            <a:ext cx="7240518" cy="272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7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1455-1E1D-4830-963F-B97CFFA7D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Text and </a:t>
            </a:r>
            <a:r>
              <a:rPr lang="en-GB" dirty="0" err="1"/>
              <a:t>Aboutness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B6057-3215-46ED-B9EA-735EED21A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5323" y="1803780"/>
            <a:ext cx="3773488" cy="3777622"/>
          </a:xfrm>
        </p:spPr>
        <p:txBody>
          <a:bodyPr/>
          <a:lstStyle/>
          <a:p>
            <a:r>
              <a:rPr lang="en-GB" dirty="0"/>
              <a:t>most texts relate to a clear field of knowledge</a:t>
            </a:r>
          </a:p>
          <a:p>
            <a:endParaRPr lang="en-GB" dirty="0"/>
          </a:p>
          <a:p>
            <a:r>
              <a:rPr lang="en-GB" dirty="0"/>
              <a:t>ecology</a:t>
            </a:r>
          </a:p>
          <a:p>
            <a:r>
              <a:rPr lang="en-GB" dirty="0"/>
              <a:t>genetics</a:t>
            </a:r>
          </a:p>
          <a:p>
            <a:r>
              <a:rPr lang="en-GB" dirty="0"/>
              <a:t>biography &amp; race</a:t>
            </a:r>
          </a:p>
          <a:p>
            <a:r>
              <a:rPr lang="en-GB" dirty="0"/>
              <a:t>business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6CB6C-4832-42CB-88D7-2D19ED3D5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FCD41-7D0E-4E94-9A02-F056F4D7B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906" y="970344"/>
            <a:ext cx="1143000" cy="17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A2A3D-8FF1-42EE-9247-CC11E1AE5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681" y="1778794"/>
            <a:ext cx="1143000" cy="17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9D96F-1B1B-4DDF-836D-02F520944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268" y="3395662"/>
            <a:ext cx="1143000" cy="174307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952A0-A94C-405F-8A44-1BFC7346B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040" y="3981541"/>
            <a:ext cx="1143000" cy="17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1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D1328-DD28-418F-BD83-2732B5AD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Topic? </a:t>
            </a:r>
            <a:br>
              <a:rPr lang="en-GB" dirty="0"/>
            </a:br>
            <a:r>
              <a:rPr lang="en-GB" dirty="0"/>
              <a:t>it’s climate change 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55075-8E0D-4DF8-89F6-6A9E345E3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8012" y="2887130"/>
            <a:ext cx="2503488" cy="922870"/>
          </a:xfrm>
        </p:spPr>
        <p:txBody>
          <a:bodyPr>
            <a:normAutofit/>
          </a:bodyPr>
          <a:lstStyle/>
          <a:p>
            <a:r>
              <a:rPr lang="en-GB" sz="2000" dirty="0"/>
              <a:t>field of 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0A109-1463-4F0A-94DA-70A211E1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EF131E-620D-48B1-8BD7-F3CDEE37A4AD}"/>
              </a:ext>
            </a:extLst>
          </p:cNvPr>
          <p:cNvGrpSpPr/>
          <p:nvPr/>
        </p:nvGrpSpPr>
        <p:grpSpPr>
          <a:xfrm>
            <a:off x="3278983" y="2569630"/>
            <a:ext cx="4102100" cy="3549022"/>
            <a:chOff x="6489700" y="2362200"/>
            <a:chExt cx="4102100" cy="354902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2B91EC3-77FF-4C5C-A8E1-79DFD525E134}"/>
                </a:ext>
              </a:extLst>
            </p:cNvPr>
            <p:cNvSpPr/>
            <p:nvPr/>
          </p:nvSpPr>
          <p:spPr>
            <a:xfrm>
              <a:off x="6489700" y="2362200"/>
              <a:ext cx="3848100" cy="354902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B87D428-9AA1-4A7D-959F-8532DFBFBE02}"/>
                </a:ext>
              </a:extLst>
            </p:cNvPr>
            <p:cNvSpPr/>
            <p:nvPr/>
          </p:nvSpPr>
          <p:spPr>
            <a:xfrm>
              <a:off x="6815139" y="2679700"/>
              <a:ext cx="3273424" cy="28956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FAEC71-62B1-4675-BB65-D637FF0306DD}"/>
                </a:ext>
              </a:extLst>
            </p:cNvPr>
            <p:cNvSpPr/>
            <p:nvPr/>
          </p:nvSpPr>
          <p:spPr>
            <a:xfrm>
              <a:off x="7699375" y="3505200"/>
              <a:ext cx="1393825" cy="11557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A958D3-D39F-4D2E-B811-89B157AC9368}"/>
                </a:ext>
              </a:extLst>
            </p:cNvPr>
            <p:cNvSpPr txBox="1"/>
            <p:nvPr/>
          </p:nvSpPr>
          <p:spPr>
            <a:xfrm>
              <a:off x="7754938" y="3000852"/>
              <a:ext cx="149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economics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97A17C-53AE-438C-B0A5-587ECD404657}"/>
                </a:ext>
              </a:extLst>
            </p:cNvPr>
            <p:cNvSpPr txBox="1"/>
            <p:nvPr/>
          </p:nvSpPr>
          <p:spPr>
            <a:xfrm>
              <a:off x="7797800" y="3699245"/>
              <a:ext cx="1231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climate change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B8414C-3719-4870-A053-6105E819C626}"/>
                </a:ext>
              </a:extLst>
            </p:cNvPr>
            <p:cNvSpPr txBox="1"/>
            <p:nvPr/>
          </p:nvSpPr>
          <p:spPr>
            <a:xfrm>
              <a:off x="9093200" y="3874639"/>
              <a:ext cx="149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politics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5AB00A-19A6-4099-9537-6FC85DE0C219}"/>
                </a:ext>
              </a:extLst>
            </p:cNvPr>
            <p:cNvSpPr txBox="1"/>
            <p:nvPr/>
          </p:nvSpPr>
          <p:spPr>
            <a:xfrm>
              <a:off x="6815138" y="3994773"/>
              <a:ext cx="1025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history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C55965-4CA4-4DCC-88AD-23DD052960C5}"/>
                </a:ext>
              </a:extLst>
            </p:cNvPr>
            <p:cNvSpPr txBox="1"/>
            <p:nvPr/>
          </p:nvSpPr>
          <p:spPr>
            <a:xfrm>
              <a:off x="7699375" y="4853571"/>
              <a:ext cx="149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geography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9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D1328-DD28-418F-BD83-2732B5AD5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341775" cy="764308"/>
          </a:xfrm>
        </p:spPr>
        <p:txBody>
          <a:bodyPr>
            <a:normAutofit fontScale="90000"/>
          </a:bodyPr>
          <a:lstStyle/>
          <a:p>
            <a:r>
              <a:rPr lang="en-GB" dirty="0"/>
              <a:t>climate change and nonce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55075-8E0D-4DF8-89F6-6A9E345E3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0" y="3568700"/>
            <a:ext cx="2222500" cy="1235965"/>
          </a:xfrm>
        </p:spPr>
        <p:txBody>
          <a:bodyPr>
            <a:normAutofit/>
          </a:bodyPr>
          <a:lstStyle/>
          <a:p>
            <a:r>
              <a:rPr lang="en-GB" sz="2000" dirty="0"/>
              <a:t>outer ring</a:t>
            </a:r>
          </a:p>
          <a:p>
            <a:r>
              <a:rPr lang="en-GB" sz="2000" dirty="0"/>
              <a:t>nonce relevance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0A109-1463-4F0A-94DA-70A211E1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22B68E-72C3-44CC-966E-0125F047028A}"/>
              </a:ext>
            </a:extLst>
          </p:cNvPr>
          <p:cNvGrpSpPr/>
          <p:nvPr/>
        </p:nvGrpSpPr>
        <p:grpSpPr>
          <a:xfrm>
            <a:off x="6541295" y="2088404"/>
            <a:ext cx="4037012" cy="3768467"/>
            <a:chOff x="1943100" y="3079059"/>
            <a:chExt cx="4037012" cy="376846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3C08A70-2926-43DF-B976-0007F4E1C75A}"/>
                </a:ext>
              </a:extLst>
            </p:cNvPr>
            <p:cNvSpPr/>
            <p:nvPr/>
          </p:nvSpPr>
          <p:spPr>
            <a:xfrm>
              <a:off x="1943100" y="3079059"/>
              <a:ext cx="4037012" cy="3768467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62801A-2F4D-4AE5-98C2-E84B5511F067}"/>
                </a:ext>
              </a:extLst>
            </p:cNvPr>
            <p:cNvSpPr/>
            <p:nvPr/>
          </p:nvSpPr>
          <p:spPr>
            <a:xfrm>
              <a:off x="2705100" y="3874638"/>
              <a:ext cx="2336800" cy="18036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0CFC5-CE5C-4974-A1B4-81D54046C519}"/>
                </a:ext>
              </a:extLst>
            </p:cNvPr>
            <p:cNvSpPr/>
            <p:nvPr/>
          </p:nvSpPr>
          <p:spPr>
            <a:xfrm>
              <a:off x="3151189" y="4222060"/>
              <a:ext cx="1393825" cy="11557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831853-495F-4D1C-A53C-F0145DFF10AA}"/>
                </a:ext>
              </a:extLst>
            </p:cNvPr>
            <p:cNvSpPr txBox="1"/>
            <p:nvPr/>
          </p:nvSpPr>
          <p:spPr>
            <a:xfrm>
              <a:off x="3046414" y="3332020"/>
              <a:ext cx="149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gardening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5849FB-DBEF-4760-9155-7078A724C04F}"/>
                </a:ext>
              </a:extLst>
            </p:cNvPr>
            <p:cNvSpPr txBox="1"/>
            <p:nvPr/>
          </p:nvSpPr>
          <p:spPr>
            <a:xfrm>
              <a:off x="3249614" y="4416105"/>
              <a:ext cx="1231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climate change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F85F1B-0D14-4B8F-AFDD-78EA0990A879}"/>
                </a:ext>
              </a:extLst>
            </p:cNvPr>
            <p:cNvSpPr txBox="1"/>
            <p:nvPr/>
          </p:nvSpPr>
          <p:spPr>
            <a:xfrm>
              <a:off x="4428334" y="5525247"/>
              <a:ext cx="1482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biography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6ECB78-53D9-4FBD-960A-F35F5B412E6A}"/>
                </a:ext>
              </a:extLst>
            </p:cNvPr>
            <p:cNvSpPr txBox="1"/>
            <p:nvPr/>
          </p:nvSpPr>
          <p:spPr>
            <a:xfrm>
              <a:off x="2653507" y="5904244"/>
              <a:ext cx="1988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driving offences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977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245" y="551434"/>
            <a:ext cx="8911687" cy="889730"/>
          </a:xfrm>
        </p:spPr>
        <p:txBody>
          <a:bodyPr/>
          <a:lstStyle/>
          <a:p>
            <a:r>
              <a:rPr lang="en-GB" dirty="0"/>
              <a:t>Either way, </a:t>
            </a:r>
            <a:r>
              <a:rPr lang="en-GB" i="1" dirty="0"/>
              <a:t>climate change </a:t>
            </a:r>
            <a:r>
              <a:rPr lang="en-GB" dirty="0"/>
              <a:t>might be…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3612" y="2311710"/>
            <a:ext cx="3191828" cy="1645920"/>
          </a:xfrm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…merely</a:t>
            </a:r>
          </a:p>
          <a:p>
            <a:pPr marL="0" indent="0" algn="ctr">
              <a:buNone/>
            </a:pPr>
            <a:r>
              <a:rPr lang="en-GB" sz="4000" dirty="0"/>
              <a:t>incidental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C97C0-9677-4443-B68F-03935F61C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681" y="2311710"/>
            <a:ext cx="4599740" cy="3868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53BB8-BE09-4A2B-A075-56B71419FAC4}"/>
              </a:ext>
            </a:extLst>
          </p:cNvPr>
          <p:cNvSpPr txBox="1"/>
          <p:nvPr/>
        </p:nvSpPr>
        <p:spPr>
          <a:xfrm>
            <a:off x="1851245" y="5811108"/>
            <a:ext cx="420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apologies if you’re from Lichtenstein</a:t>
            </a:r>
          </a:p>
        </p:txBody>
      </p:sp>
    </p:spTree>
    <p:extLst>
      <p:ext uri="{BB962C8B-B14F-4D97-AF65-F5344CB8AC3E}">
        <p14:creationId xmlns:p14="http://schemas.microsoft.com/office/powerpoint/2010/main" val="99436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Automatic filter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2907348" cy="377762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GB" dirty="0"/>
              <a:t>Key Words of existing (faulty) corpus as cleaned so far</a:t>
            </a:r>
          </a:p>
          <a:p>
            <a:pPr>
              <a:buFont typeface="+mj-lt"/>
              <a:buAutoNum type="arabicPeriod"/>
            </a:pPr>
            <a:r>
              <a:rPr lang="en-GB" dirty="0"/>
              <a:t>Creation of filter list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68" y="1264555"/>
            <a:ext cx="3864792" cy="51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834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Download Program Filter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499779"/>
            <a:ext cx="2500948" cy="74168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84" y="1499779"/>
            <a:ext cx="10566328" cy="512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868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434388" cy="3942080"/>
          </a:xfrm>
        </p:spPr>
        <p:txBody>
          <a:bodyPr>
            <a:noAutofit/>
          </a:bodyPr>
          <a:lstStyle/>
          <a:p>
            <a:r>
              <a:rPr lang="en-GB" sz="2400" dirty="0"/>
              <a:t>Each term sought in each text, measuring its frequency </a:t>
            </a:r>
          </a:p>
          <a:p>
            <a:endParaRPr lang="en-GB" sz="2400" dirty="0"/>
          </a:p>
          <a:p>
            <a:r>
              <a:rPr lang="en-GB" sz="2400" dirty="0"/>
              <a:t>Text is filtered out if </a:t>
            </a:r>
          </a:p>
          <a:p>
            <a:pPr marL="400050" lvl="1" indent="0">
              <a:buNone/>
            </a:pPr>
            <a:r>
              <a:rPr lang="en-GB" sz="2000" dirty="0"/>
              <a:t>A) a minimum number of terms with a minimum frequency (taking text length into account)</a:t>
            </a:r>
          </a:p>
          <a:p>
            <a:pPr marL="400050" lvl="1" indent="0">
              <a:buNone/>
            </a:pPr>
            <a:r>
              <a:rPr lang="en-GB" sz="2000" b="1" dirty="0"/>
              <a:t>and</a:t>
            </a:r>
            <a:r>
              <a:rPr lang="en-GB" sz="2000" dirty="0"/>
              <a:t> </a:t>
            </a:r>
          </a:p>
          <a:p>
            <a:pPr marL="400050" lvl="1" indent="0">
              <a:buNone/>
            </a:pPr>
            <a:r>
              <a:rPr lang="en-GB" sz="2000" dirty="0"/>
              <a:t>B) the set of terms are spread evenly through the text (12 segments)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643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4F39D-EF71-407F-BF78-D59DD4D26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refining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F0C8C-0092-449D-913B-DB395A650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6021388" cy="2857500"/>
          </a:xfrm>
        </p:spPr>
        <p:txBody>
          <a:bodyPr>
            <a:normAutofit fontScale="77500" lnSpcReduction="20000"/>
          </a:bodyPr>
          <a:lstStyle/>
          <a:p>
            <a:r>
              <a:rPr lang="en-GB" sz="3000" dirty="0"/>
              <a:t>refining by</a:t>
            </a:r>
          </a:p>
          <a:p>
            <a:pPr lvl="1"/>
            <a:r>
              <a:rPr lang="en-GB" sz="3000" dirty="0"/>
              <a:t>manually selecting some using key words of imperfect corpus</a:t>
            </a:r>
          </a:p>
          <a:p>
            <a:pPr lvl="1"/>
            <a:r>
              <a:rPr lang="en-GB" sz="3000" dirty="0"/>
              <a:t>re-analysing and filtering</a:t>
            </a:r>
          </a:p>
          <a:p>
            <a:pPr lvl="1"/>
            <a:r>
              <a:rPr lang="en-GB" sz="3000" dirty="0"/>
              <a:t>tweaking settings</a:t>
            </a:r>
          </a:p>
          <a:p>
            <a:r>
              <a:rPr lang="en-GB" sz="3000" dirty="0"/>
              <a:t>corpus reduced to 30m words</a:t>
            </a:r>
          </a:p>
          <a:p>
            <a:r>
              <a:rPr lang="en-GB" sz="3000" dirty="0"/>
              <a:t>(33,000 articles instead of 120,000)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4DBF2-C1D9-4C11-B13B-AC4346592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5771-F394-4ACA-A4BE-EE2FDF3C5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187" y="2730500"/>
            <a:ext cx="27514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7CFD-D1DB-441A-8565-10964734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 they true climate change texts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C06A1-1A90-4CC6-8B48-84EE2FB9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425" y="3678237"/>
            <a:ext cx="3274475" cy="1727200"/>
          </a:xfrm>
        </p:spPr>
        <p:txBody>
          <a:bodyPr>
            <a:normAutofit/>
          </a:bodyPr>
          <a:lstStyle/>
          <a:p>
            <a:r>
              <a:rPr lang="en-GB" sz="3200" dirty="0"/>
              <a:t>there’s no guarantee!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FC0B3-109F-4D4E-893E-55C3EE38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D0FE0-DF25-4C12-BC6B-5A0CC378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0" y="3678237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5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D052F-D71A-4F51-91A7-4EDFB8A74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assorted stories in 1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06A60-E82C-494A-9F1C-D4AAD77CC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8409" y="5445164"/>
            <a:ext cx="1398588" cy="762000"/>
          </a:xfrm>
        </p:spPr>
        <p:txBody>
          <a:bodyPr/>
          <a:lstStyle/>
          <a:p>
            <a:r>
              <a:rPr lang="en-GB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2CEDF-22F2-4AC5-B26C-020CBA26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9B33F-54E6-44EF-8B52-1AC9DC61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838" y="1452574"/>
            <a:ext cx="6609524" cy="10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E3B616-5FCD-4DEF-ACC2-7D1F29ED4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38" y="2473782"/>
            <a:ext cx="6352381" cy="111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E04BB-F435-480A-B3C1-DD9A5FCE2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790" y="3588068"/>
            <a:ext cx="6647619" cy="11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FCAEC-D3A0-4FF0-A26F-E43FCCC6C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790" y="4733086"/>
            <a:ext cx="6476190" cy="1257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93454-1ADF-4EC0-907C-E14F7302A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742" y="6207164"/>
            <a:ext cx="2295238" cy="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A2F0B-692D-4734-9313-C660B4D1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gym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9EFA5-1938-49CB-819C-19EA62C8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1309688" cy="21971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94900-813C-459B-B98C-49A4FD15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87231-4D3B-4ACC-9E00-DFF6BB15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565" y="1905000"/>
            <a:ext cx="9874047" cy="306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D969C-75B0-4248-B375-6D418723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279" y="5241957"/>
            <a:ext cx="2933333" cy="514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7599CC-9919-4E83-8F56-93D01438C529}"/>
              </a:ext>
            </a:extLst>
          </p:cNvPr>
          <p:cNvSpPr txBox="1"/>
          <p:nvPr/>
        </p:nvSpPr>
        <p:spPr>
          <a:xfrm>
            <a:off x="2247109" y="5499100"/>
            <a:ext cx="123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climate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0F060-BED3-4E9E-8D5B-6288C37E0ACF}"/>
              </a:ext>
            </a:extLst>
          </p:cNvPr>
          <p:cNvSpPr txBox="1"/>
          <p:nvPr/>
        </p:nvSpPr>
        <p:spPr>
          <a:xfrm>
            <a:off x="4050509" y="5637599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exercise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855E3E67-5212-45E4-8176-4B3E01B50482}"/>
              </a:ext>
            </a:extLst>
          </p:cNvPr>
          <p:cNvSpPr/>
          <p:nvPr/>
        </p:nvSpPr>
        <p:spPr>
          <a:xfrm>
            <a:off x="3388521" y="5637599"/>
            <a:ext cx="661988" cy="3693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B809-4EB2-43D2-ABF0-E2F4C48E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Text Selection in language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41FE1-D740-4513-BCBD-5A79466E5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289" y="1905000"/>
            <a:ext cx="1995488" cy="3777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A68B0-216D-4766-AD74-A241519E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EE1EF-7DD1-4A64-88F9-DCB00CCD1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16" y="2240797"/>
            <a:ext cx="1790700" cy="251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1B7FC-3D70-413C-BB0E-511EE3672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994" y="2422211"/>
            <a:ext cx="2857500" cy="16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979D6-7AFF-4D38-B5BD-042E0D6F097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67946" y="2967454"/>
            <a:ext cx="4130096" cy="3093585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42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8EB1C-7079-4CA8-B02D-2ED9DAC40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Prince Charles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D1ED0-0E34-4408-9D89-7472A4550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624" y="2171700"/>
            <a:ext cx="1692276" cy="3777622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FB4EE-1BCE-4E56-8078-BA9B157B4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B73F2-2C6B-4683-A979-E74AF3C1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46" y="1905000"/>
            <a:ext cx="8680765" cy="2127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BB042D-C27D-4F68-921D-15BC95F8A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4254601"/>
            <a:ext cx="9775404" cy="2024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C04DB-959B-4FF8-BB5D-206FF992E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912" y="281369"/>
            <a:ext cx="2619375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215AA7-140F-4C0D-B785-B3617B079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790" y="6362762"/>
            <a:ext cx="3285714" cy="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5470-F3D0-4E5A-B668-07D609A8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5FEA-5D8A-46D1-90C8-6975ABBE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1855788" cy="7968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D2F34-4C27-4631-9059-593F6EFD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CE2B5-6928-4DB9-8B5B-8B2BF444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664" y="5435032"/>
            <a:ext cx="3514286" cy="476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36E20-ADB1-4E6D-993A-32A57A761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953" y="3301432"/>
            <a:ext cx="9666997" cy="134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BEED96-BBD3-4407-9DC8-9DC80E5D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50" y="860141"/>
            <a:ext cx="2628900" cy="1743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DBADF3-8365-4872-AC08-A1A496C57774}"/>
              </a:ext>
            </a:extLst>
          </p:cNvPr>
          <p:cNvSpPr txBox="1"/>
          <p:nvPr/>
        </p:nvSpPr>
        <p:spPr>
          <a:xfrm>
            <a:off x="2285206" y="5393960"/>
            <a:ext cx="123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climate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CC0FA-41A0-4900-8E97-A3B3255678AE}"/>
              </a:ext>
            </a:extLst>
          </p:cNvPr>
          <p:cNvSpPr txBox="1"/>
          <p:nvPr/>
        </p:nvSpPr>
        <p:spPr>
          <a:xfrm>
            <a:off x="4136670" y="5488461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transport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E8FE5252-08CA-44CA-AA30-E991F53B1BAC}"/>
              </a:ext>
            </a:extLst>
          </p:cNvPr>
          <p:cNvSpPr/>
          <p:nvPr/>
        </p:nvSpPr>
        <p:spPr>
          <a:xfrm>
            <a:off x="3401041" y="5522212"/>
            <a:ext cx="661988" cy="3693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08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AD3B3F-8076-4433-B3BA-0C7159CF6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837" y="192992"/>
            <a:ext cx="2143125" cy="2143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1CD3F-BEC5-4DB4-BB4B-1ED36F02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4E14-089B-4204-8168-8EC64DB54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2351088" cy="3937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A8721-F57C-4D91-82CF-52B5EB6A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665BC-025D-4C8A-A130-5F43C0D32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755" y="6139822"/>
            <a:ext cx="3742857" cy="495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6FD1F-5592-4B26-8528-7066647A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312" y="2483247"/>
            <a:ext cx="10577502" cy="2410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8927C-8CC7-42A4-8B39-8C36E42055DD}"/>
              </a:ext>
            </a:extLst>
          </p:cNvPr>
          <p:cNvSpPr txBox="1"/>
          <p:nvPr/>
        </p:nvSpPr>
        <p:spPr>
          <a:xfrm>
            <a:off x="1973262" y="5741110"/>
            <a:ext cx="123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climate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5856F-F0C6-4EE4-B357-31890F239BB1}"/>
              </a:ext>
            </a:extLst>
          </p:cNvPr>
          <p:cNvSpPr txBox="1"/>
          <p:nvPr/>
        </p:nvSpPr>
        <p:spPr>
          <a:xfrm>
            <a:off x="3708400" y="5806072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cooking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328E9AE4-59CF-4ECC-B5C9-0A88CFE19627}"/>
              </a:ext>
            </a:extLst>
          </p:cNvPr>
          <p:cNvSpPr/>
          <p:nvPr/>
        </p:nvSpPr>
        <p:spPr>
          <a:xfrm>
            <a:off x="3102768" y="5844172"/>
            <a:ext cx="661988" cy="3693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75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39FD29-E469-47C2-97C5-36E0C57E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697" y="1152907"/>
            <a:ext cx="2552700" cy="1790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5B832-40F6-410C-95EA-2E12988E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043E5-BB04-4838-AD57-853081405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2236788" cy="81000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A21B7-039E-4DD4-A7C7-0B44AE1D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E9F4A-2B72-4D6B-981D-7FD17FE52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19" y="5073022"/>
            <a:ext cx="3742857" cy="485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8A4E7-16F2-452F-B92A-5F012E4F8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129" y="3416300"/>
            <a:ext cx="9806347" cy="14826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A0A644-A593-4881-9919-C512FDF421C3}"/>
              </a:ext>
            </a:extLst>
          </p:cNvPr>
          <p:cNvSpPr txBox="1"/>
          <p:nvPr/>
        </p:nvSpPr>
        <p:spPr>
          <a:xfrm>
            <a:off x="1357312" y="5558736"/>
            <a:ext cx="123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climate 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877D59-C67D-4193-8953-AD3E9A30243F}"/>
              </a:ext>
            </a:extLst>
          </p:cNvPr>
          <p:cNvSpPr txBox="1"/>
          <p:nvPr/>
        </p:nvSpPr>
        <p:spPr>
          <a:xfrm>
            <a:off x="3128971" y="5697235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drama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A1453B98-E39E-4EA4-90A7-73F1A7C21555}"/>
              </a:ext>
            </a:extLst>
          </p:cNvPr>
          <p:cNvSpPr/>
          <p:nvPr/>
        </p:nvSpPr>
        <p:spPr>
          <a:xfrm>
            <a:off x="2589212" y="5697235"/>
            <a:ext cx="661988" cy="3693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72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27BA-AB5F-476A-8CCE-4869B83C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clean-up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E0CCD-5EBE-4063-A837-FA601CAAC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5907088" cy="2438400"/>
          </a:xfrm>
        </p:spPr>
        <p:txBody>
          <a:bodyPr/>
          <a:lstStyle/>
          <a:p>
            <a:r>
              <a:rPr lang="en-GB" dirty="0"/>
              <a:t>iterative</a:t>
            </a:r>
          </a:p>
          <a:p>
            <a:r>
              <a:rPr lang="en-GB" dirty="0"/>
              <a:t>recursive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E8A68-3A25-454F-9C1E-7C7FEEC5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EFB44-4996-4259-9DBE-3DC2A98E1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37181" y="2264004"/>
            <a:ext cx="891722" cy="841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43F12-EFEB-42CC-93B0-264CD1DE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28832">
            <a:off x="5548924" y="1805931"/>
            <a:ext cx="1844210" cy="196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2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… finding true climate change texts means presupposing the outcome of this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2731142"/>
            <a:ext cx="2413535" cy="1627498"/>
          </a:xfrm>
        </p:spPr>
        <p:txBody>
          <a:bodyPr>
            <a:normAutofit/>
          </a:bodyPr>
          <a:lstStyle/>
          <a:p>
            <a:r>
              <a:rPr lang="en-GB" dirty="0"/>
              <a:t>the bootstrap problem</a:t>
            </a:r>
          </a:p>
          <a:p>
            <a:endParaRPr lang="en-GB" dirty="0"/>
          </a:p>
          <a:p>
            <a:r>
              <a:rPr lang="en-GB" dirty="0" err="1"/>
              <a:t>Khayrallah</a:t>
            </a:r>
            <a:r>
              <a:rPr lang="en-GB" dirty="0"/>
              <a:t>,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650" y="1833880"/>
            <a:ext cx="3343275" cy="47339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347" y="1600200"/>
            <a:ext cx="6795453" cy="4051300"/>
          </a:xfrm>
        </p:spPr>
        <p:txBody>
          <a:bodyPr>
            <a:normAutofit fontScale="47500" lnSpcReduction="20000"/>
          </a:bodyPr>
          <a:lstStyle/>
          <a:p>
            <a:r>
              <a:rPr lang="en-GB" sz="4900" dirty="0"/>
              <a:t>bootstrap problem in corpus creation</a:t>
            </a:r>
          </a:p>
          <a:p>
            <a:r>
              <a:rPr lang="en-GB" sz="4900" dirty="0"/>
              <a:t>here attempting to refine by</a:t>
            </a:r>
          </a:p>
          <a:p>
            <a:pPr lvl="1"/>
            <a:r>
              <a:rPr lang="en-GB" sz="4700" dirty="0"/>
              <a:t>manually selecting some using key words of imperfect corpus</a:t>
            </a:r>
          </a:p>
          <a:p>
            <a:pPr lvl="1"/>
            <a:r>
              <a:rPr lang="en-GB" sz="4700" dirty="0"/>
              <a:t>re-analysing and filtering.</a:t>
            </a:r>
          </a:p>
          <a:p>
            <a:r>
              <a:rPr lang="en-GB" sz="4900" dirty="0"/>
              <a:t>texts typically bridge fields of knowledge</a:t>
            </a:r>
          </a:p>
          <a:p>
            <a:r>
              <a:rPr lang="en-GB" sz="4900" dirty="0"/>
              <a:t>unlikely to find a truly efficient non-iterative method</a:t>
            </a:r>
          </a:p>
          <a:p>
            <a:r>
              <a:rPr lang="en-GB" sz="4900" dirty="0"/>
              <a:t>unlikely to get a ‘pure’ corpus which human informants agree 100% on  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397" y="2977197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9B366F-297B-495E-9D9C-6D7490C3C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092" y="527050"/>
            <a:ext cx="2861733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0" y="1422400"/>
            <a:ext cx="9728200" cy="5029200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/>
              <a:t>Bednarek</a:t>
            </a:r>
            <a:r>
              <a:rPr lang="en-GB" dirty="0"/>
              <a:t>, Monika &amp; Helen Caple, 2017. </a:t>
            </a:r>
            <a:r>
              <a:rPr lang="en-GB" i="1" dirty="0"/>
              <a:t>The Discourse of News Values: How news organisations create newsworthiness</a:t>
            </a:r>
            <a:r>
              <a:rPr lang="en-GB" dirty="0"/>
              <a:t>. New York : Oxford University Press.</a:t>
            </a:r>
          </a:p>
          <a:p>
            <a:r>
              <a:rPr lang="en-GB" dirty="0" err="1"/>
              <a:t>Dayrell</a:t>
            </a:r>
            <a:r>
              <a:rPr lang="en-GB" dirty="0"/>
              <a:t>, Carmen, 2015. </a:t>
            </a:r>
            <a:r>
              <a:rPr lang="en-GB" i="1" dirty="0"/>
              <a:t>Working Paper #1 The Brazilian Corpus on Urban Violence</a:t>
            </a:r>
            <a:r>
              <a:rPr lang="en-GB" dirty="0"/>
              <a:t>, http://cass.lancs.ac.uk/wp-content/uploads/2015/11/Working-paper-1-Corpus-Compilation.pdf</a:t>
            </a:r>
          </a:p>
          <a:p>
            <a:r>
              <a:rPr lang="en-GB" dirty="0" err="1"/>
              <a:t>Gabrielatos</a:t>
            </a:r>
            <a:r>
              <a:rPr lang="en-GB" dirty="0"/>
              <a:t>, Costas, 2007. Selecting query terms to build a specialised corpus from a restricted-access database </a:t>
            </a:r>
            <a:r>
              <a:rPr lang="en-GB" i="1" dirty="0"/>
              <a:t>ICAME journal,</a:t>
            </a:r>
            <a:r>
              <a:rPr lang="en-GB" dirty="0"/>
              <a:t> 31: pp. 5-44</a:t>
            </a:r>
          </a:p>
          <a:p>
            <a:r>
              <a:rPr lang="en-GB" dirty="0" err="1"/>
              <a:t>Grundmann</a:t>
            </a:r>
            <a:r>
              <a:rPr lang="en-GB" dirty="0"/>
              <a:t>, Reiner, Kim-Sue </a:t>
            </a:r>
            <a:r>
              <a:rPr lang="en-GB" dirty="0" err="1"/>
              <a:t>Kreischer</a:t>
            </a:r>
            <a:r>
              <a:rPr lang="en-GB" dirty="0"/>
              <a:t> &amp; Mike Scott (forthcoming). The Discourse of Austerity in the British Press.</a:t>
            </a:r>
          </a:p>
          <a:p>
            <a:r>
              <a:rPr lang="en-GB" dirty="0" err="1"/>
              <a:t>Grundmann</a:t>
            </a:r>
            <a:r>
              <a:rPr lang="en-GB" dirty="0"/>
              <a:t>, Reiner, Mike Scott, and </a:t>
            </a:r>
            <a:r>
              <a:rPr lang="en-GB" dirty="0" err="1"/>
              <a:t>Jin</a:t>
            </a:r>
            <a:r>
              <a:rPr lang="en-GB" dirty="0"/>
              <a:t> Wang,2013. Energy security in the news: North/South perspectives.  </a:t>
            </a:r>
            <a:r>
              <a:rPr lang="en-GB" i="1" dirty="0"/>
              <a:t>Environmental Politics</a:t>
            </a:r>
            <a:r>
              <a:rPr lang="en-GB" dirty="0"/>
              <a:t>, 22 (2013/4): pp. 571-592. </a:t>
            </a:r>
          </a:p>
          <a:p>
            <a:r>
              <a:rPr lang="en-GB" dirty="0" err="1"/>
              <a:t>Grundmann</a:t>
            </a:r>
            <a:r>
              <a:rPr lang="en-GB" dirty="0"/>
              <a:t>, Reiner and Mike Scott, Disputed climate science in the media: Do countries matter? </a:t>
            </a:r>
            <a:r>
              <a:rPr lang="en-GB" i="1" dirty="0"/>
              <a:t> Public Understanding of Science</a:t>
            </a:r>
            <a:r>
              <a:rPr lang="en-GB" dirty="0"/>
              <a:t>, 23(2014/2): pp. 220–235.</a:t>
            </a:r>
          </a:p>
          <a:p>
            <a:r>
              <a:rPr lang="en-GB" dirty="0" err="1"/>
              <a:t>Khayrallah</a:t>
            </a:r>
            <a:r>
              <a:rPr lang="en-GB" dirty="0"/>
              <a:t>, Nadia, 2016. Blog. </a:t>
            </a:r>
            <a:r>
              <a:rPr lang="en-GB" dirty="0">
                <a:hlinkClick r:id="rId2"/>
              </a:rPr>
              <a:t>https://nadiainherownworld.wordpress.com/2016/01/21/so-you-think-you-can-pull-yourself-up-by-your-bootstraps-a-physics-problem/</a:t>
            </a:r>
            <a:endParaRPr lang="en-GB" dirty="0"/>
          </a:p>
          <a:p>
            <a:r>
              <a:rPr lang="en-GB" dirty="0"/>
              <a:t>Kitsch, Walter &amp; </a:t>
            </a:r>
            <a:r>
              <a:rPr lang="en-GB" dirty="0" err="1"/>
              <a:t>Teun</a:t>
            </a:r>
            <a:r>
              <a:rPr lang="en-GB" dirty="0"/>
              <a:t> van Dijk, 1978. Toward a Model of Text Comprehension &amp; Production</a:t>
            </a:r>
            <a:r>
              <a:rPr lang="en-GB" i="1" dirty="0"/>
              <a:t>. Psychological Review</a:t>
            </a:r>
            <a:r>
              <a:rPr lang="en-GB" dirty="0"/>
              <a:t>, Vol 85 No. 5.</a:t>
            </a:r>
          </a:p>
          <a:p>
            <a:r>
              <a:rPr lang="en-GB" dirty="0"/>
              <a:t>Scott, Mike, 2002. ‘Picturing the key words of a very large corpus and their lexical upshots – or  getting at the Guardian’s view of the world’ in B. </a:t>
            </a:r>
            <a:r>
              <a:rPr lang="en-GB" dirty="0" err="1"/>
              <a:t>Kettemann</a:t>
            </a:r>
            <a:r>
              <a:rPr lang="en-GB" dirty="0"/>
              <a:t> &amp; G. Marko (eds.) </a:t>
            </a:r>
            <a:r>
              <a:rPr lang="en-GB" i="1" dirty="0"/>
              <a:t>Teaching and Learning by Doing Corpus Analysis</a:t>
            </a:r>
            <a:r>
              <a:rPr lang="en-GB" dirty="0"/>
              <a:t>, Amsterdam: </a:t>
            </a:r>
            <a:r>
              <a:rPr lang="en-GB" dirty="0" err="1"/>
              <a:t>Rodopi</a:t>
            </a:r>
            <a:r>
              <a:rPr lang="en-GB" dirty="0"/>
              <a:t>, pp. 43-50. </a:t>
            </a:r>
            <a:r>
              <a:rPr lang="en-GB" dirty="0" err="1"/>
              <a:t>cd-rom</a:t>
            </a:r>
            <a:r>
              <a:rPr lang="en-GB" dirty="0"/>
              <a:t> within the cover of the book. software still available </a:t>
            </a:r>
            <a:r>
              <a:rPr lang="en-GB" dirty="0">
                <a:hlinkClick r:id="rId3"/>
              </a:rPr>
              <a:t>here</a:t>
            </a:r>
            <a:r>
              <a:rPr lang="en-GB" dirty="0"/>
              <a:t> for download.</a:t>
            </a:r>
          </a:p>
          <a:p>
            <a:r>
              <a:rPr lang="en-GB" dirty="0"/>
              <a:t>Scott, Mike, 2017. Download Parser. Stroud: Lexical Analysis Software, http://lexically.net/DownloadParser/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6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23CF-4F01-4071-9A12-806E6D89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837" y="191965"/>
            <a:ext cx="4811175" cy="1280890"/>
          </a:xfrm>
        </p:spPr>
        <p:txBody>
          <a:bodyPr/>
          <a:lstStyle/>
          <a:p>
            <a:r>
              <a:rPr lang="en-GB" dirty="0"/>
              <a:t>Field of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B1420-F7EA-4B12-BE8D-D6564F0B7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049" y="3676260"/>
            <a:ext cx="1881188" cy="2347781"/>
          </a:xfrm>
        </p:spPr>
        <p:txBody>
          <a:bodyPr/>
          <a:lstStyle/>
          <a:p>
            <a:r>
              <a:rPr lang="en-GB" dirty="0"/>
              <a:t>John Holmes</a:t>
            </a:r>
          </a:p>
          <a:p>
            <a:r>
              <a:rPr lang="en-GB" dirty="0"/>
              <a:t>Brazilian National ESP Project, 1980s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4A76F-28D2-4687-8F5D-7D77AC40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D02D40-B40C-492C-86E5-36D8EBF007A5}"/>
              </a:ext>
            </a:extLst>
          </p:cNvPr>
          <p:cNvSpPr/>
          <p:nvPr/>
        </p:nvSpPr>
        <p:spPr>
          <a:xfrm>
            <a:off x="7340600" y="2986441"/>
            <a:ext cx="1510979" cy="1458559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F2B08-47B3-4E65-BFB6-1BD9978C982A}"/>
              </a:ext>
            </a:extLst>
          </p:cNvPr>
          <p:cNvSpPr txBox="1"/>
          <p:nvPr/>
        </p:nvSpPr>
        <p:spPr>
          <a:xfrm>
            <a:off x="7498236" y="3491594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medicine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64A93-D746-4692-B9E1-DBC349013355}"/>
              </a:ext>
            </a:extLst>
          </p:cNvPr>
          <p:cNvSpPr txBox="1"/>
          <p:nvPr/>
        </p:nvSpPr>
        <p:spPr>
          <a:xfrm>
            <a:off x="7327900" y="1709661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physics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9F815-D478-44F5-B646-C4FA63699E40}"/>
              </a:ext>
            </a:extLst>
          </p:cNvPr>
          <p:cNvSpPr txBox="1"/>
          <p:nvPr/>
        </p:nvSpPr>
        <p:spPr>
          <a:xfrm>
            <a:off x="6070600" y="2388919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sociology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483E0-A922-4CBC-B60C-EFB1948FDCB2}"/>
              </a:ext>
            </a:extLst>
          </p:cNvPr>
          <p:cNvSpPr txBox="1"/>
          <p:nvPr/>
        </p:nvSpPr>
        <p:spPr>
          <a:xfrm>
            <a:off x="8933014" y="3327379"/>
            <a:ext cx="84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law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C9B88E-9F21-4F49-BEC3-5EAFC8079540}"/>
              </a:ext>
            </a:extLst>
          </p:cNvPr>
          <p:cNvSpPr txBox="1"/>
          <p:nvPr/>
        </p:nvSpPr>
        <p:spPr>
          <a:xfrm>
            <a:off x="7276563" y="467319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history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5574C-84BB-4FC0-9EFE-2FD6F92E9AA5}"/>
              </a:ext>
            </a:extLst>
          </p:cNvPr>
          <p:cNvSpPr txBox="1"/>
          <p:nvPr/>
        </p:nvSpPr>
        <p:spPr>
          <a:xfrm>
            <a:off x="8096089" y="2463455"/>
            <a:ext cx="147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geography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853753-DF4E-4990-A19F-B1C9E7B35CE5}"/>
              </a:ext>
            </a:extLst>
          </p:cNvPr>
          <p:cNvSpPr txBox="1"/>
          <p:nvPr/>
        </p:nvSpPr>
        <p:spPr>
          <a:xfrm>
            <a:off x="5933130" y="4075668"/>
            <a:ext cx="175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mathematics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6526B0-1F85-4B45-93FA-70DD59F373D8}"/>
              </a:ext>
            </a:extLst>
          </p:cNvPr>
          <p:cNvSpPr txBox="1"/>
          <p:nvPr/>
        </p:nvSpPr>
        <p:spPr>
          <a:xfrm>
            <a:off x="5846992" y="3142713"/>
            <a:ext cx="156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philosophy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0E2FAC-8782-4C87-B600-3F17C2F27902}"/>
              </a:ext>
            </a:extLst>
          </p:cNvPr>
          <p:cNvSpPr txBox="1"/>
          <p:nvPr/>
        </p:nvSpPr>
        <p:spPr>
          <a:xfrm>
            <a:off x="4503380" y="3084895"/>
            <a:ext cx="85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DIY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3088-BD34-4B10-8F3F-0166C7B7B770}"/>
              </a:ext>
            </a:extLst>
          </p:cNvPr>
          <p:cNvSpPr txBox="1"/>
          <p:nvPr/>
        </p:nvSpPr>
        <p:spPr>
          <a:xfrm>
            <a:off x="7430549" y="568833"/>
            <a:ext cx="166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motorbikes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F1FFE-FBDB-498C-B4F7-453C2A85F66E}"/>
              </a:ext>
            </a:extLst>
          </p:cNvPr>
          <p:cNvSpPr txBox="1"/>
          <p:nvPr/>
        </p:nvSpPr>
        <p:spPr>
          <a:xfrm>
            <a:off x="8470900" y="5408141"/>
            <a:ext cx="153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Pink Floyd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E5996B-0D9D-499B-9E36-93E56C599CD7}"/>
              </a:ext>
            </a:extLst>
          </p:cNvPr>
          <p:cNvSpPr txBox="1"/>
          <p:nvPr/>
        </p:nvSpPr>
        <p:spPr>
          <a:xfrm>
            <a:off x="8597900" y="4218341"/>
            <a:ext cx="86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53AB91-42B4-4B2B-9F21-BF3F74890B3C}"/>
              </a:ext>
            </a:extLst>
          </p:cNvPr>
          <p:cNvSpPr/>
          <p:nvPr/>
        </p:nvSpPr>
        <p:spPr>
          <a:xfrm>
            <a:off x="5588001" y="1152907"/>
            <a:ext cx="4191000" cy="428269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D1CAE1-C7E1-4A90-A4C9-1746C1E5BC61}"/>
              </a:ext>
            </a:extLst>
          </p:cNvPr>
          <p:cNvSpPr/>
          <p:nvPr/>
        </p:nvSpPr>
        <p:spPr>
          <a:xfrm>
            <a:off x="4318000" y="191965"/>
            <a:ext cx="6654800" cy="6270828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9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23CF-4F01-4071-9A12-806E6D89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837" y="191965"/>
            <a:ext cx="4811175" cy="1280890"/>
          </a:xfrm>
        </p:spPr>
        <p:txBody>
          <a:bodyPr/>
          <a:lstStyle/>
          <a:p>
            <a:r>
              <a:rPr lang="en-GB" dirty="0"/>
              <a:t>Field of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B1420-F7EA-4B12-BE8D-D6564F0B7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98" y="2519589"/>
            <a:ext cx="2371422" cy="1869276"/>
          </a:xfrm>
        </p:spPr>
        <p:txBody>
          <a:bodyPr/>
          <a:lstStyle/>
          <a:p>
            <a:r>
              <a:rPr lang="en-GB" dirty="0"/>
              <a:t>choose texts which bridge the specialism and another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4A76F-28D2-4687-8F5D-7D77AC40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D02D40-B40C-492C-86E5-36D8EBF007A5}"/>
              </a:ext>
            </a:extLst>
          </p:cNvPr>
          <p:cNvSpPr/>
          <p:nvPr/>
        </p:nvSpPr>
        <p:spPr>
          <a:xfrm>
            <a:off x="7340600" y="2986441"/>
            <a:ext cx="1510979" cy="1458559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F2B08-47B3-4E65-BFB6-1BD9978C982A}"/>
              </a:ext>
            </a:extLst>
          </p:cNvPr>
          <p:cNvSpPr txBox="1"/>
          <p:nvPr/>
        </p:nvSpPr>
        <p:spPr>
          <a:xfrm>
            <a:off x="7416801" y="3301958"/>
            <a:ext cx="1434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subject</a:t>
            </a:r>
          </a:p>
          <a:p>
            <a:pPr algn="ctr"/>
            <a:r>
              <a:rPr lang="en-GB" b="1" dirty="0"/>
              <a:t>specialism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64A93-D746-4692-B9E1-DBC349013355}"/>
              </a:ext>
            </a:extLst>
          </p:cNvPr>
          <p:cNvSpPr txBox="1"/>
          <p:nvPr/>
        </p:nvSpPr>
        <p:spPr>
          <a:xfrm>
            <a:off x="6423744" y="1922274"/>
            <a:ext cx="216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other academic fields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3088-BD34-4B10-8F3F-0166C7B7B770}"/>
              </a:ext>
            </a:extLst>
          </p:cNvPr>
          <p:cNvSpPr txBox="1"/>
          <p:nvPr/>
        </p:nvSpPr>
        <p:spPr>
          <a:xfrm>
            <a:off x="6484412" y="574400"/>
            <a:ext cx="232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personal interests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53AB91-42B4-4B2B-9F21-BF3F74890B3C}"/>
              </a:ext>
            </a:extLst>
          </p:cNvPr>
          <p:cNvSpPr/>
          <p:nvPr/>
        </p:nvSpPr>
        <p:spPr>
          <a:xfrm>
            <a:off x="5588001" y="1152907"/>
            <a:ext cx="4191000" cy="428269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D1CAE1-C7E1-4A90-A4C9-1746C1E5BC61}"/>
              </a:ext>
            </a:extLst>
          </p:cNvPr>
          <p:cNvSpPr/>
          <p:nvPr/>
        </p:nvSpPr>
        <p:spPr>
          <a:xfrm>
            <a:off x="4318000" y="191965"/>
            <a:ext cx="6654800" cy="6270828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18E68672-C426-44AA-B4C1-75A8CAC82369}"/>
              </a:ext>
            </a:extLst>
          </p:cNvPr>
          <p:cNvSpPr/>
          <p:nvPr/>
        </p:nvSpPr>
        <p:spPr>
          <a:xfrm rot="4574245">
            <a:off x="7418665" y="3792751"/>
            <a:ext cx="453468" cy="8077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8AD229-A7CB-4C7C-8815-0F02E6EAE560}"/>
              </a:ext>
            </a:extLst>
          </p:cNvPr>
          <p:cNvSpPr txBox="1"/>
          <p:nvPr/>
        </p:nvSpPr>
        <p:spPr>
          <a:xfrm>
            <a:off x="1655895" y="4512957"/>
            <a:ext cx="2488966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/>
              <a:t>Engineering + Art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6E53CF-67F1-4404-BE64-C64F3EDF2397}"/>
              </a:ext>
            </a:extLst>
          </p:cNvPr>
          <p:cNvSpPr txBox="1"/>
          <p:nvPr/>
        </p:nvSpPr>
        <p:spPr>
          <a:xfrm>
            <a:off x="1310827" y="5248976"/>
            <a:ext cx="3007173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/>
              <a:t>Dentistry + Sociology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F827CC-58EA-4A99-A5AC-2C26F2D834C9}"/>
              </a:ext>
            </a:extLst>
          </p:cNvPr>
          <p:cNvSpPr txBox="1"/>
          <p:nvPr/>
        </p:nvSpPr>
        <p:spPr>
          <a:xfrm>
            <a:off x="2413837" y="5984995"/>
            <a:ext cx="3007173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/>
              <a:t>Medicine + History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D49658-CEC4-43E9-8FE9-9EC5FB849BFA}"/>
              </a:ext>
            </a:extLst>
          </p:cNvPr>
          <p:cNvSpPr txBox="1"/>
          <p:nvPr/>
        </p:nvSpPr>
        <p:spPr>
          <a:xfrm>
            <a:off x="5542605" y="4648812"/>
            <a:ext cx="4236396" cy="156966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dirty="0"/>
              <a:t>elegant buildings, award-winning skyscrapers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31BBCD-206F-4566-9791-C2516B096392}"/>
              </a:ext>
            </a:extLst>
          </p:cNvPr>
          <p:cNvSpPr txBox="1"/>
          <p:nvPr/>
        </p:nvSpPr>
        <p:spPr>
          <a:xfrm>
            <a:off x="5080962" y="4653269"/>
            <a:ext cx="4236396" cy="10772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dirty="0"/>
              <a:t>gender and the dental profession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E7E37C-70C3-4355-B80E-29955C1EDF96}"/>
              </a:ext>
            </a:extLst>
          </p:cNvPr>
          <p:cNvSpPr txBox="1"/>
          <p:nvPr/>
        </p:nvSpPr>
        <p:spPr>
          <a:xfrm>
            <a:off x="5462607" y="5059743"/>
            <a:ext cx="5602288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dirty="0"/>
              <a:t>early heart operations</a:t>
            </a:r>
          </a:p>
        </p:txBody>
      </p:sp>
    </p:spTree>
    <p:extLst>
      <p:ext uri="{BB962C8B-B14F-4D97-AF65-F5344CB8AC3E}">
        <p14:creationId xmlns:p14="http://schemas.microsoft.com/office/powerpoint/2010/main" val="328478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5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23CF-4F01-4071-9A12-806E6D89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837" y="191965"/>
            <a:ext cx="8210015" cy="1280890"/>
          </a:xfrm>
        </p:spPr>
        <p:txBody>
          <a:bodyPr>
            <a:normAutofit/>
          </a:bodyPr>
          <a:lstStyle/>
          <a:p>
            <a:r>
              <a:rPr lang="en-GB" dirty="0"/>
              <a:t>fields within specialism…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B1420-F7EA-4B12-BE8D-D6564F0B7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1881188" cy="3777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4A76F-28D2-4687-8F5D-7D77AC40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E4416-92C3-43B2-BAB3-42516B64F1AC}"/>
              </a:ext>
            </a:extLst>
          </p:cNvPr>
          <p:cNvGrpSpPr/>
          <p:nvPr/>
        </p:nvGrpSpPr>
        <p:grpSpPr>
          <a:xfrm>
            <a:off x="5397482" y="1888811"/>
            <a:ext cx="4444645" cy="4267200"/>
            <a:chOff x="5422882" y="607491"/>
            <a:chExt cx="4444645" cy="42672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825B25-E5CE-40B7-93F6-38C1C3A89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2882" y="607491"/>
              <a:ext cx="4444645" cy="426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1F2B08-47B3-4E65-BFB6-1BD9978C982A}"/>
                </a:ext>
              </a:extLst>
            </p:cNvPr>
            <p:cNvSpPr txBox="1"/>
            <p:nvPr/>
          </p:nvSpPr>
          <p:spPr>
            <a:xfrm>
              <a:off x="7106139" y="1116776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linguistics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164A93-D746-4692-B9E1-DBC349013355}"/>
                </a:ext>
              </a:extLst>
            </p:cNvPr>
            <p:cNvSpPr txBox="1"/>
            <p:nvPr/>
          </p:nvSpPr>
          <p:spPr>
            <a:xfrm>
              <a:off x="7340601" y="1976801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historical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B9F815-D478-44F5-B646-C4FA63699E40}"/>
                </a:ext>
              </a:extLst>
            </p:cNvPr>
            <p:cNvSpPr txBox="1"/>
            <p:nvPr/>
          </p:nvSpPr>
          <p:spPr>
            <a:xfrm>
              <a:off x="7775789" y="3288510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socio-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C483E0-A922-4CBC-B60C-EFB1948FDCB2}"/>
                </a:ext>
              </a:extLst>
            </p:cNvPr>
            <p:cNvSpPr txBox="1"/>
            <p:nvPr/>
          </p:nvSpPr>
          <p:spPr>
            <a:xfrm>
              <a:off x="6447557" y="2754501"/>
              <a:ext cx="1489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phonetics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C9B88E-9F21-4F49-BEC3-5EAFC8079540}"/>
                </a:ext>
              </a:extLst>
            </p:cNvPr>
            <p:cNvSpPr txBox="1"/>
            <p:nvPr/>
          </p:nvSpPr>
          <p:spPr>
            <a:xfrm>
              <a:off x="6700422" y="3454254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forensic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35574C-84BB-4FC0-9EFE-2FD6F92E9AA5}"/>
                </a:ext>
              </a:extLst>
            </p:cNvPr>
            <p:cNvSpPr txBox="1"/>
            <p:nvPr/>
          </p:nvSpPr>
          <p:spPr>
            <a:xfrm>
              <a:off x="7870826" y="2371759"/>
              <a:ext cx="1479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applied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853753-DF4E-4990-A19F-B1C9E7B35CE5}"/>
                </a:ext>
              </a:extLst>
            </p:cNvPr>
            <p:cNvSpPr txBox="1"/>
            <p:nvPr/>
          </p:nvSpPr>
          <p:spPr>
            <a:xfrm>
              <a:off x="6701389" y="3058417"/>
              <a:ext cx="1088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corpus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526B0-1F85-4B45-93FA-70DD59F373D8}"/>
                </a:ext>
              </a:extLst>
            </p:cNvPr>
            <p:cNvSpPr txBox="1"/>
            <p:nvPr/>
          </p:nvSpPr>
          <p:spPr>
            <a:xfrm>
              <a:off x="7741139" y="2844166"/>
              <a:ext cx="1218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>
                  <a:solidFill>
                    <a:srgbClr val="FF0000"/>
                  </a:solidFill>
                </a:rPr>
                <a:t>pyscho</a:t>
              </a:r>
              <a:r>
                <a:rPr lang="en-GB" b="1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E5996B-0D9D-499B-9E36-93E56C599CD7}"/>
                </a:ext>
              </a:extLst>
            </p:cNvPr>
            <p:cNvSpPr txBox="1"/>
            <p:nvPr/>
          </p:nvSpPr>
          <p:spPr>
            <a:xfrm>
              <a:off x="6583243" y="2387529"/>
              <a:ext cx="1217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grammar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05BBEE-9235-439C-9AFD-5EEE0F29295D}"/>
                </a:ext>
              </a:extLst>
            </p:cNvPr>
            <p:cNvSpPr txBox="1"/>
            <p:nvPr/>
          </p:nvSpPr>
          <p:spPr>
            <a:xfrm>
              <a:off x="6701389" y="2168172"/>
              <a:ext cx="837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lexis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47353D-21DC-4840-AEF8-876362BAF63B}"/>
                </a:ext>
              </a:extLst>
            </p:cNvPr>
            <p:cNvSpPr txBox="1"/>
            <p:nvPr/>
          </p:nvSpPr>
          <p:spPr>
            <a:xfrm>
              <a:off x="7885010" y="3677730"/>
              <a:ext cx="792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etc.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53AB91-42B4-4B2B-9F21-BF3F74890B3C}"/>
                </a:ext>
              </a:extLst>
            </p:cNvPr>
            <p:cNvSpPr/>
            <p:nvPr/>
          </p:nvSpPr>
          <p:spPr>
            <a:xfrm>
              <a:off x="6120511" y="1615822"/>
              <a:ext cx="3049389" cy="282602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9697A34-5B08-4AF4-9C31-4ABE47977C50}"/>
              </a:ext>
            </a:extLst>
          </p:cNvPr>
          <p:cNvSpPr/>
          <p:nvPr/>
        </p:nvSpPr>
        <p:spPr>
          <a:xfrm>
            <a:off x="4470400" y="814804"/>
            <a:ext cx="6413500" cy="570809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31F0B8-B557-464A-B7FA-3AEFDC40F343}"/>
              </a:ext>
            </a:extLst>
          </p:cNvPr>
          <p:cNvSpPr txBox="1"/>
          <p:nvPr/>
        </p:nvSpPr>
        <p:spPr>
          <a:xfrm>
            <a:off x="8166100" y="1379093"/>
            <a:ext cx="151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geography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D84055-5D9E-4AED-A97D-B8A79E4C8B6D}"/>
              </a:ext>
            </a:extLst>
          </p:cNvPr>
          <p:cNvSpPr txBox="1"/>
          <p:nvPr/>
        </p:nvSpPr>
        <p:spPr>
          <a:xfrm>
            <a:off x="9682552" y="2582762"/>
            <a:ext cx="116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biology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9E94A3-C4FE-4685-A9F9-7E51980F491B}"/>
              </a:ext>
            </a:extLst>
          </p:cNvPr>
          <p:cNvSpPr txBox="1"/>
          <p:nvPr/>
        </p:nvSpPr>
        <p:spPr>
          <a:xfrm>
            <a:off x="5260109" y="1806141"/>
            <a:ext cx="116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literature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A12938-6152-4BF2-83AD-A3F5BA2E662C}"/>
              </a:ext>
            </a:extLst>
          </p:cNvPr>
          <p:cNvSpPr txBox="1"/>
          <p:nvPr/>
        </p:nvSpPr>
        <p:spPr>
          <a:xfrm>
            <a:off x="6639316" y="1168380"/>
            <a:ext cx="116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history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8605A6-2FCF-41CB-BD8A-84AD17F9E69E}"/>
              </a:ext>
            </a:extLst>
          </p:cNvPr>
          <p:cNvSpPr/>
          <p:nvPr/>
        </p:nvSpPr>
        <p:spPr>
          <a:xfrm>
            <a:off x="2984500" y="-141322"/>
            <a:ext cx="8889999" cy="699932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E66FD6-5AAF-45A4-B5D9-7130D1D1423C}"/>
              </a:ext>
            </a:extLst>
          </p:cNvPr>
          <p:cNvSpPr txBox="1"/>
          <p:nvPr/>
        </p:nvSpPr>
        <p:spPr>
          <a:xfrm>
            <a:off x="8004177" y="231221"/>
            <a:ext cx="116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jogging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E16C5-190C-463E-A297-485FB7DC3860}"/>
              </a:ext>
            </a:extLst>
          </p:cNvPr>
          <p:cNvSpPr txBox="1"/>
          <p:nvPr/>
        </p:nvSpPr>
        <p:spPr>
          <a:xfrm>
            <a:off x="3120338" y="3022518"/>
            <a:ext cx="136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mountain climbing</a:t>
            </a:r>
          </a:p>
        </p:txBody>
      </p:sp>
    </p:spTree>
    <p:extLst>
      <p:ext uri="{BB962C8B-B14F-4D97-AF65-F5344CB8AC3E}">
        <p14:creationId xmlns:p14="http://schemas.microsoft.com/office/powerpoint/2010/main" val="165656035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8679</TotalTime>
  <Words>1960</Words>
  <Application>Microsoft Office PowerPoint</Application>
  <PresentationFormat>Widescreen</PresentationFormat>
  <Paragraphs>400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Century Gothic</vt:lpstr>
      <vt:lpstr>Courier New</vt:lpstr>
      <vt:lpstr>Wingdings 3</vt:lpstr>
      <vt:lpstr>Wisp</vt:lpstr>
      <vt:lpstr>News Downloads and Aboutness</vt:lpstr>
      <vt:lpstr>The Issue</vt:lpstr>
      <vt:lpstr>Theme 1: Aboutness and Fields</vt:lpstr>
      <vt:lpstr>Text and Aboutness</vt:lpstr>
      <vt:lpstr>Text and Aboutness</vt:lpstr>
      <vt:lpstr>Text Selection in language teaching</vt:lpstr>
      <vt:lpstr>Field of knowledge</vt:lpstr>
      <vt:lpstr>Field of knowledge</vt:lpstr>
      <vt:lpstr>fields within specialism…</vt:lpstr>
      <vt:lpstr>Conclusion 1: text aboutness and fields</vt:lpstr>
      <vt:lpstr>Theme 2: research methods</vt:lpstr>
      <vt:lpstr>Research process</vt:lpstr>
      <vt:lpstr>PowerPoint Presentation</vt:lpstr>
      <vt:lpstr>Real-world research</vt:lpstr>
      <vt:lpstr>numerous returns to earlier stages </vt:lpstr>
      <vt:lpstr>a thinking process</vt:lpstr>
      <vt:lpstr>very simple program</vt:lpstr>
      <vt:lpstr>PowerPoint Presentation</vt:lpstr>
      <vt:lpstr>PowerPoint Presentation</vt:lpstr>
      <vt:lpstr>PowerPoint Presentation</vt:lpstr>
      <vt:lpstr>fractals involve recursion</vt:lpstr>
      <vt:lpstr>PowerPoint Presentation</vt:lpstr>
      <vt:lpstr>... there’s a much quicker way</vt:lpstr>
      <vt:lpstr>less iterative, three-step solution</vt:lpstr>
      <vt:lpstr>Conclusion 2: inefficiency</vt:lpstr>
      <vt:lpstr>Theme 3: News Download study</vt:lpstr>
      <vt:lpstr>Objectives</vt:lpstr>
      <vt:lpstr>Bednarek &amp; Caple (2017)</vt:lpstr>
      <vt:lpstr>Dayrell (2015)</vt:lpstr>
      <vt:lpstr>if using many many thousands of texts….</vt:lpstr>
      <vt:lpstr>PowerPoint Presentation</vt:lpstr>
      <vt:lpstr>Even so,</vt:lpstr>
      <vt:lpstr>LexisNexis search</vt:lpstr>
      <vt:lpstr>Format</vt:lpstr>
      <vt:lpstr>Headlines traced and marked up</vt:lpstr>
      <vt:lpstr>duplicate texts problem</vt:lpstr>
      <vt:lpstr>ongoing text problems</vt:lpstr>
      <vt:lpstr>but are they really about climate change? </vt:lpstr>
      <vt:lpstr>all we have is wording </vt:lpstr>
      <vt:lpstr>Filter needed</vt:lpstr>
      <vt:lpstr>Sample of 100 articles randomly selected</vt:lpstr>
      <vt:lpstr>Outlier 2: 2010 The year in review</vt:lpstr>
      <vt:lpstr>Outlier 3: Radical plots: the politics of gardening</vt:lpstr>
      <vt:lpstr>LexisNexis’ internal workings are a mystery</vt:lpstr>
      <vt:lpstr>which sections of the  broadsheet press?</vt:lpstr>
      <vt:lpstr>UK broadsheets do not use rigorously defined section names</vt:lpstr>
      <vt:lpstr>Do the headlines help?</vt:lpstr>
      <vt:lpstr>Do the headlines help?</vt:lpstr>
      <vt:lpstr>Some headlines are clear and useful</vt:lpstr>
      <vt:lpstr>Topic?  it’s climate change +</vt:lpstr>
      <vt:lpstr>climate change and nonce connection</vt:lpstr>
      <vt:lpstr>Either way, climate change might be…</vt:lpstr>
      <vt:lpstr>Automatic filter process</vt:lpstr>
      <vt:lpstr>Download Program Filter section</vt:lpstr>
      <vt:lpstr>Method</vt:lpstr>
      <vt:lpstr>refining process</vt:lpstr>
      <vt:lpstr>Are they true climate change texts now?</vt:lpstr>
      <vt:lpstr>assorted stories in 1 text</vt:lpstr>
      <vt:lpstr>gym equipment</vt:lpstr>
      <vt:lpstr>Prince Charles</vt:lpstr>
      <vt:lpstr>PowerPoint Presentation</vt:lpstr>
      <vt:lpstr>PowerPoint Presentation</vt:lpstr>
      <vt:lpstr>PowerPoint Presentation</vt:lpstr>
      <vt:lpstr>clean-up process</vt:lpstr>
      <vt:lpstr>… finding true climate change texts means presupposing the outcome of this research</vt:lpstr>
      <vt:lpstr>Conclusions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 Downloads and Aboutness</dc:title>
  <dc:creator>Michael Scott</dc:creator>
  <cp:lastModifiedBy>Michael Scott</cp:lastModifiedBy>
  <cp:revision>195</cp:revision>
  <cp:lastPrinted>2016-11-06T16:58:09Z</cp:lastPrinted>
  <dcterms:created xsi:type="dcterms:W3CDTF">2016-03-04T16:52:26Z</dcterms:created>
  <dcterms:modified xsi:type="dcterms:W3CDTF">2017-07-21T15:03:15Z</dcterms:modified>
</cp:coreProperties>
</file>